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omments/comment1.xml" ContentType="application/vnd.openxmlformats-officedocument.presentationml.comments+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912" r:id="rId2"/>
    <p:sldId id="881" r:id="rId3"/>
    <p:sldId id="880" r:id="rId4"/>
    <p:sldId id="895" r:id="rId5"/>
    <p:sldId id="913" r:id="rId6"/>
    <p:sldId id="896" r:id="rId7"/>
    <p:sldId id="897" r:id="rId8"/>
    <p:sldId id="898" r:id="rId9"/>
    <p:sldId id="899" r:id="rId10"/>
    <p:sldId id="883" r:id="rId11"/>
    <p:sldId id="902" r:id="rId12"/>
    <p:sldId id="900" r:id="rId13"/>
    <p:sldId id="901" r:id="rId14"/>
    <p:sldId id="903" r:id="rId15"/>
    <p:sldId id="904" r:id="rId16"/>
  </p:sldIdLst>
  <p:sldSz cx="9144000" cy="6858000" type="screen4x3"/>
  <p:notesSz cx="7023100" cy="9309100"/>
  <p:defaultTextStyle>
    <a:defPPr>
      <a:defRPr lang="en-US"/>
    </a:defPPr>
    <a:lvl1pPr algn="l" rtl="0" fontAlgn="base">
      <a:spcBef>
        <a:spcPct val="0"/>
      </a:spcBef>
      <a:spcAft>
        <a:spcPct val="0"/>
      </a:spcAft>
      <a:defRPr sz="2400" b="1"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b="1"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b="1"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b="1"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b="1" kern="1200">
        <a:solidFill>
          <a:schemeClr val="tx1"/>
        </a:solidFill>
        <a:latin typeface="Arial Unicode MS" pitchFamily="34" charset="-128"/>
        <a:ea typeface="+mn-ea"/>
        <a:cs typeface="Arial" charset="0"/>
      </a:defRPr>
    </a:lvl5pPr>
    <a:lvl6pPr marL="2286000" algn="l" defTabSz="914400" rtl="0" eaLnBrk="1" latinLnBrk="0" hangingPunct="1">
      <a:defRPr sz="2400" b="1" kern="1200">
        <a:solidFill>
          <a:schemeClr val="tx1"/>
        </a:solidFill>
        <a:latin typeface="Arial Unicode MS" pitchFamily="34" charset="-128"/>
        <a:ea typeface="+mn-ea"/>
        <a:cs typeface="Arial" charset="0"/>
      </a:defRPr>
    </a:lvl6pPr>
    <a:lvl7pPr marL="2743200" algn="l" defTabSz="914400" rtl="0" eaLnBrk="1" latinLnBrk="0" hangingPunct="1">
      <a:defRPr sz="2400" b="1" kern="1200">
        <a:solidFill>
          <a:schemeClr val="tx1"/>
        </a:solidFill>
        <a:latin typeface="Arial Unicode MS" pitchFamily="34" charset="-128"/>
        <a:ea typeface="+mn-ea"/>
        <a:cs typeface="Arial" charset="0"/>
      </a:defRPr>
    </a:lvl7pPr>
    <a:lvl8pPr marL="3200400" algn="l" defTabSz="914400" rtl="0" eaLnBrk="1" latinLnBrk="0" hangingPunct="1">
      <a:defRPr sz="2400" b="1" kern="1200">
        <a:solidFill>
          <a:schemeClr val="tx1"/>
        </a:solidFill>
        <a:latin typeface="Arial Unicode MS" pitchFamily="34" charset="-128"/>
        <a:ea typeface="+mn-ea"/>
        <a:cs typeface="Arial" charset="0"/>
      </a:defRPr>
    </a:lvl8pPr>
    <a:lvl9pPr marL="3657600" algn="l" defTabSz="914400" rtl="0" eaLnBrk="1" latinLnBrk="0" hangingPunct="1">
      <a:defRPr sz="2400" b="1" kern="1200">
        <a:solidFill>
          <a:schemeClr val="tx1"/>
        </a:solidFill>
        <a:latin typeface="Arial Unicode MS" pitchFamily="34" charset="-128"/>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chner 1stLt Monica S" initials="E1MS" lastIdx="3" clrIdx="0">
    <p:extLst>
      <p:ext uri="{19B8F6BF-5375-455C-9EA6-DF929625EA0E}">
        <p15:presenceInfo xmlns:p15="http://schemas.microsoft.com/office/powerpoint/2012/main" userId="S-1-5-21-2103720589-201469717-587693536-3051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DDDDDD"/>
    <a:srgbClr val="FFFF99"/>
    <a:srgbClr val="CC3300"/>
    <a:srgbClr val="FF6600"/>
    <a:srgbClr val="FF0000"/>
    <a:srgbClr val="FF33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5362" autoAdjust="0"/>
  </p:normalViewPr>
  <p:slideViewPr>
    <p:cSldViewPr>
      <p:cViewPr varScale="1">
        <p:scale>
          <a:sx n="86" d="100"/>
          <a:sy n="86" d="100"/>
        </p:scale>
        <p:origin x="72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
      <c:hPercent val="134"/>
      <c:rotY val="44"/>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5231788079470213"/>
          <c:y val="3.8083917597805148E-2"/>
          <c:w val="0.84768210337178773"/>
          <c:h val="0.84750132179671733"/>
        </c:manualLayout>
      </c:layout>
      <c:bar3DChart>
        <c:barDir val="col"/>
        <c:grouping val="clustered"/>
        <c:varyColors val="0"/>
        <c:ser>
          <c:idx val="0"/>
          <c:order val="0"/>
          <c:tx>
            <c:strRef>
              <c:f>Sheet1!$A$2</c:f>
              <c:strCache>
                <c:ptCount val="1"/>
                <c:pt idx="0">
                  <c:v>PRISONERS</c:v>
                </c:pt>
              </c:strCache>
            </c:strRef>
          </c:tx>
          <c:spPr>
            <a:solidFill>
              <a:schemeClr val="accent2"/>
            </a:solidFill>
            <a:ln w="17459">
              <a:solidFill>
                <a:schemeClr val="tx1"/>
              </a:solidFill>
              <a:prstDash val="solid"/>
            </a:ln>
          </c:spPr>
          <c:invertIfNegative val="0"/>
          <c:cat>
            <c:strRef>
              <c:f>Sheet1!$B$1:$E$1</c:f>
              <c:strCache>
                <c:ptCount val="4"/>
                <c:pt idx="0">
                  <c:v>CY17</c:v>
                </c:pt>
                <c:pt idx="1">
                  <c:v>CY18</c:v>
                </c:pt>
                <c:pt idx="2">
                  <c:v>CY19</c:v>
                </c:pt>
                <c:pt idx="3">
                  <c:v>CY 20</c:v>
                </c:pt>
              </c:strCache>
            </c:strRef>
          </c:cat>
          <c:val>
            <c:numRef>
              <c:f>Sheet1!$B$2:$E$2</c:f>
              <c:numCache>
                <c:formatCode>General</c:formatCode>
                <c:ptCount val="4"/>
                <c:pt idx="0">
                  <c:v>99</c:v>
                </c:pt>
                <c:pt idx="1">
                  <c:v>134</c:v>
                </c:pt>
                <c:pt idx="2">
                  <c:v>85</c:v>
                </c:pt>
                <c:pt idx="3">
                  <c:v>86</c:v>
                </c:pt>
              </c:numCache>
            </c:numRef>
          </c:val>
          <c:extLst>
            <c:ext xmlns:c16="http://schemas.microsoft.com/office/drawing/2014/chart" uri="{C3380CC4-5D6E-409C-BE32-E72D297353CC}">
              <c16:uniqueId val="{00000000-1E6D-4249-A7DD-AC13E748C147}"/>
            </c:ext>
          </c:extLst>
        </c:ser>
        <c:dLbls>
          <c:showLegendKey val="0"/>
          <c:showVal val="0"/>
          <c:showCatName val="0"/>
          <c:showSerName val="0"/>
          <c:showPercent val="0"/>
          <c:showBubbleSize val="0"/>
        </c:dLbls>
        <c:gapWidth val="150"/>
        <c:gapDepth val="0"/>
        <c:shape val="box"/>
        <c:axId val="312887040"/>
        <c:axId val="312889000"/>
        <c:axId val="0"/>
      </c:bar3DChart>
      <c:catAx>
        <c:axId val="312887040"/>
        <c:scaling>
          <c:orientation val="minMax"/>
        </c:scaling>
        <c:delete val="0"/>
        <c:axPos val="b"/>
        <c:numFmt formatCode="General" sourceLinked="1"/>
        <c:majorTickMark val="out"/>
        <c:minorTickMark val="none"/>
        <c:tickLblPos val="low"/>
        <c:spPr>
          <a:ln w="4365">
            <a:solidFill>
              <a:schemeClr val="tx1"/>
            </a:solidFill>
            <a:prstDash val="solid"/>
          </a:ln>
        </c:spPr>
        <c:txPr>
          <a:bodyPr rot="0" vert="horz"/>
          <a:lstStyle/>
          <a:p>
            <a:pPr>
              <a:defRPr sz="1925" b="1" i="0" u="none" strike="noStrike" baseline="0">
                <a:solidFill>
                  <a:schemeClr val="tx1"/>
                </a:solidFill>
                <a:latin typeface="Arial"/>
                <a:ea typeface="Arial"/>
                <a:cs typeface="Arial"/>
              </a:defRPr>
            </a:pPr>
            <a:endParaRPr lang="en-US"/>
          </a:p>
        </c:txPr>
        <c:crossAx val="312889000"/>
        <c:crosses val="autoZero"/>
        <c:auto val="1"/>
        <c:lblAlgn val="ctr"/>
        <c:lblOffset val="100"/>
        <c:tickLblSkip val="1"/>
        <c:tickMarkSkip val="1"/>
        <c:noMultiLvlLbl val="0"/>
      </c:catAx>
      <c:valAx>
        <c:axId val="312889000"/>
        <c:scaling>
          <c:orientation val="minMax"/>
        </c:scaling>
        <c:delete val="0"/>
        <c:axPos val="l"/>
        <c:majorGridlines/>
        <c:numFmt formatCode="General" sourceLinked="1"/>
        <c:majorTickMark val="out"/>
        <c:minorTickMark val="none"/>
        <c:tickLblPos val="nextTo"/>
        <c:spPr>
          <a:ln w="4365">
            <a:solidFill>
              <a:schemeClr val="tx1"/>
            </a:solidFill>
            <a:prstDash val="solid"/>
          </a:ln>
        </c:spPr>
        <c:txPr>
          <a:bodyPr rot="0" vert="horz"/>
          <a:lstStyle/>
          <a:p>
            <a:pPr>
              <a:defRPr sz="2921" b="1" i="0" u="none" strike="noStrike" baseline="0">
                <a:solidFill>
                  <a:schemeClr val="tx1"/>
                </a:solidFill>
                <a:latin typeface="Arial"/>
                <a:ea typeface="Arial"/>
                <a:cs typeface="Arial"/>
              </a:defRPr>
            </a:pPr>
            <a:endParaRPr lang="en-US"/>
          </a:p>
        </c:txPr>
        <c:crossAx val="312887040"/>
        <c:crosses val="autoZero"/>
        <c:crossBetween val="between"/>
      </c:valAx>
      <c:spPr>
        <a:noFill/>
        <a:ln w="34919">
          <a:noFill/>
        </a:ln>
      </c:spPr>
    </c:plotArea>
    <c:legend>
      <c:legendPos val="r"/>
      <c:layout>
        <c:manualLayout>
          <c:xMode val="edge"/>
          <c:yMode val="edge"/>
          <c:x val="0.35502991950396123"/>
          <c:y val="3.0526015366840173E-2"/>
          <c:w val="0.30905077262693176"/>
          <c:h val="7.0528967254408104E-2"/>
        </c:manualLayout>
      </c:layout>
      <c:overlay val="0"/>
      <c:spPr>
        <a:noFill/>
        <a:ln w="4365">
          <a:solidFill>
            <a:schemeClr val="tx1"/>
          </a:solidFill>
          <a:prstDash val="solid"/>
        </a:ln>
      </c:spPr>
      <c:txPr>
        <a:bodyPr/>
        <a:lstStyle/>
        <a:p>
          <a:pPr>
            <a:defRPr sz="1767"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2921"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7"/>
      <c:rotY val="33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4.2815668724862626E-3"/>
          <c:y val="3.3504878875786459E-2"/>
          <c:w val="0.75516224188790526"/>
          <c:h val="0.79899497487437221"/>
        </c:manualLayout>
      </c:layout>
      <c:bar3DChart>
        <c:barDir val="col"/>
        <c:grouping val="clustered"/>
        <c:varyColors val="0"/>
        <c:ser>
          <c:idx val="0"/>
          <c:order val="0"/>
          <c:tx>
            <c:strRef>
              <c:f>Sheet1!$A$2</c:f>
              <c:strCache>
                <c:ptCount val="1"/>
                <c:pt idx="0">
                  <c:v>VIC</c:v>
                </c:pt>
              </c:strCache>
            </c:strRef>
          </c:tx>
          <c:spPr>
            <a:solidFill>
              <a:schemeClr val="accent1"/>
            </a:solidFill>
            <a:ln w="13881">
              <a:solidFill>
                <a:schemeClr val="tx1"/>
              </a:solidFill>
              <a:prstDash val="solid"/>
            </a:ln>
          </c:spPr>
          <c:invertIfNegative val="0"/>
          <c:cat>
            <c:strRef>
              <c:f>Sheet1!$B$1:$E$1</c:f>
              <c:strCache>
                <c:ptCount val="4"/>
                <c:pt idx="0">
                  <c:v>CY17</c:v>
                </c:pt>
                <c:pt idx="1">
                  <c:v>CY18</c:v>
                </c:pt>
                <c:pt idx="2">
                  <c:v>CY19</c:v>
                </c:pt>
                <c:pt idx="3">
                  <c:v>CY 20</c:v>
                </c:pt>
              </c:strCache>
            </c:strRef>
          </c:cat>
          <c:val>
            <c:numRef>
              <c:f>Sheet1!$B$2:$E$2</c:f>
              <c:numCache>
                <c:formatCode>General</c:formatCode>
                <c:ptCount val="4"/>
                <c:pt idx="0">
                  <c:v>226</c:v>
                </c:pt>
                <c:pt idx="1">
                  <c:v>236</c:v>
                </c:pt>
                <c:pt idx="2">
                  <c:v>112</c:v>
                </c:pt>
                <c:pt idx="3">
                  <c:v>125</c:v>
                </c:pt>
              </c:numCache>
            </c:numRef>
          </c:val>
          <c:extLst>
            <c:ext xmlns:c16="http://schemas.microsoft.com/office/drawing/2014/chart" uri="{C3380CC4-5D6E-409C-BE32-E72D297353CC}">
              <c16:uniqueId val="{00000000-0B41-4485-AFF1-81FADFC3EF56}"/>
            </c:ext>
          </c:extLst>
        </c:ser>
        <c:ser>
          <c:idx val="1"/>
          <c:order val="1"/>
          <c:tx>
            <c:strRef>
              <c:f>Sheet1!$A$3</c:f>
              <c:strCache>
                <c:ptCount val="1"/>
                <c:pt idx="0">
                  <c:v>WIT</c:v>
                </c:pt>
              </c:strCache>
            </c:strRef>
          </c:tx>
          <c:spPr>
            <a:solidFill>
              <a:schemeClr val="accent2"/>
            </a:solidFill>
            <a:ln w="13881">
              <a:solidFill>
                <a:schemeClr val="tx1"/>
              </a:solidFill>
              <a:prstDash val="solid"/>
            </a:ln>
          </c:spPr>
          <c:invertIfNegative val="0"/>
          <c:cat>
            <c:strRef>
              <c:f>Sheet1!$B$1:$E$1</c:f>
              <c:strCache>
                <c:ptCount val="4"/>
                <c:pt idx="0">
                  <c:v>CY17</c:v>
                </c:pt>
                <c:pt idx="1">
                  <c:v>CY18</c:v>
                </c:pt>
                <c:pt idx="2">
                  <c:v>CY19</c:v>
                </c:pt>
                <c:pt idx="3">
                  <c:v>CY 20</c:v>
                </c:pt>
              </c:strCache>
            </c:strRef>
          </c:cat>
          <c:val>
            <c:numRef>
              <c:f>Sheet1!$B$3:$E$3</c:f>
              <c:numCache>
                <c:formatCode>General</c:formatCode>
                <c:ptCount val="4"/>
                <c:pt idx="0">
                  <c:v>112</c:v>
                </c:pt>
                <c:pt idx="1">
                  <c:v>231</c:v>
                </c:pt>
                <c:pt idx="2">
                  <c:v>75</c:v>
                </c:pt>
                <c:pt idx="3">
                  <c:v>60</c:v>
                </c:pt>
              </c:numCache>
            </c:numRef>
          </c:val>
          <c:extLst>
            <c:ext xmlns:c16="http://schemas.microsoft.com/office/drawing/2014/chart" uri="{C3380CC4-5D6E-409C-BE32-E72D297353CC}">
              <c16:uniqueId val="{00000001-0B41-4485-AFF1-81FADFC3EF56}"/>
            </c:ext>
          </c:extLst>
        </c:ser>
        <c:dLbls>
          <c:showLegendKey val="0"/>
          <c:showVal val="0"/>
          <c:showCatName val="0"/>
          <c:showSerName val="0"/>
          <c:showPercent val="0"/>
          <c:showBubbleSize val="0"/>
        </c:dLbls>
        <c:gapWidth val="150"/>
        <c:gapDepth val="0"/>
        <c:shape val="box"/>
        <c:axId val="312890568"/>
        <c:axId val="312892920"/>
        <c:axId val="0"/>
      </c:bar3DChart>
      <c:catAx>
        <c:axId val="312890568"/>
        <c:scaling>
          <c:orientation val="minMax"/>
        </c:scaling>
        <c:delete val="0"/>
        <c:axPos val="b"/>
        <c:numFmt formatCode="General" sourceLinked="1"/>
        <c:majorTickMark val="out"/>
        <c:minorTickMark val="none"/>
        <c:tickLblPos val="low"/>
        <c:spPr>
          <a:ln w="3470">
            <a:solidFill>
              <a:schemeClr val="tx1"/>
            </a:solidFill>
            <a:prstDash val="solid"/>
          </a:ln>
        </c:spPr>
        <c:txPr>
          <a:bodyPr rot="0" vert="horz"/>
          <a:lstStyle/>
          <a:p>
            <a:pPr>
              <a:defRPr sz="2159" b="1" i="0" u="none" strike="noStrike" baseline="0">
                <a:solidFill>
                  <a:schemeClr val="tx1"/>
                </a:solidFill>
                <a:latin typeface="Arial"/>
                <a:ea typeface="Arial"/>
                <a:cs typeface="Arial"/>
              </a:defRPr>
            </a:pPr>
            <a:endParaRPr lang="en-US"/>
          </a:p>
        </c:txPr>
        <c:crossAx val="312892920"/>
        <c:crosses val="autoZero"/>
        <c:auto val="1"/>
        <c:lblAlgn val="ctr"/>
        <c:lblOffset val="100"/>
        <c:tickLblSkip val="1"/>
        <c:tickMarkSkip val="1"/>
        <c:noMultiLvlLbl val="0"/>
      </c:catAx>
      <c:valAx>
        <c:axId val="312892920"/>
        <c:scaling>
          <c:orientation val="minMax"/>
        </c:scaling>
        <c:delete val="0"/>
        <c:axPos val="r"/>
        <c:majorGridlines>
          <c:spPr>
            <a:ln w="3470">
              <a:solidFill>
                <a:schemeClr val="tx1"/>
              </a:solidFill>
              <a:prstDash val="solid"/>
            </a:ln>
          </c:spPr>
        </c:majorGridlines>
        <c:numFmt formatCode="General" sourceLinked="1"/>
        <c:majorTickMark val="out"/>
        <c:minorTickMark val="none"/>
        <c:tickLblPos val="nextTo"/>
        <c:spPr>
          <a:ln w="3470">
            <a:solidFill>
              <a:schemeClr val="tx1"/>
            </a:solidFill>
            <a:prstDash val="solid"/>
          </a:ln>
        </c:spPr>
        <c:txPr>
          <a:bodyPr rot="0" vert="horz"/>
          <a:lstStyle/>
          <a:p>
            <a:pPr>
              <a:defRPr sz="2159" b="1" i="0" u="none" strike="noStrike" baseline="0">
                <a:solidFill>
                  <a:schemeClr val="tx1"/>
                </a:solidFill>
                <a:latin typeface="Arial"/>
                <a:ea typeface="Arial"/>
                <a:cs typeface="Arial"/>
              </a:defRPr>
            </a:pPr>
            <a:endParaRPr lang="en-US"/>
          </a:p>
        </c:txPr>
        <c:crossAx val="312890568"/>
        <c:crosses val="max"/>
        <c:crossBetween val="between"/>
      </c:valAx>
      <c:spPr>
        <a:noFill/>
        <a:ln w="27762">
          <a:noFill/>
        </a:ln>
      </c:spPr>
    </c:plotArea>
    <c:legend>
      <c:legendPos val="r"/>
      <c:layout>
        <c:manualLayout>
          <c:xMode val="edge"/>
          <c:yMode val="edge"/>
          <c:x val="0.86578171091445466"/>
          <c:y val="0.40703517587939697"/>
          <c:w val="0.12831858407079649"/>
          <c:h val="0.18844221105527656"/>
        </c:manualLayout>
      </c:layout>
      <c:overlay val="0"/>
      <c:spPr>
        <a:noFill/>
        <a:ln w="3470">
          <a:solidFill>
            <a:schemeClr val="tx1"/>
          </a:solidFill>
          <a:prstDash val="solid"/>
        </a:ln>
      </c:spPr>
      <c:txPr>
        <a:bodyPr/>
        <a:lstStyle/>
        <a:p>
          <a:pPr>
            <a:defRPr sz="1984"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2159"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83"/>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1889250814332247"/>
          <c:y val="6.8452380952381001E-2"/>
          <c:w val="0.52117263843648243"/>
          <c:h val="0.76190476190476186"/>
        </c:manualLayout>
      </c:layout>
      <c:bar3DChart>
        <c:barDir val="col"/>
        <c:grouping val="clustered"/>
        <c:varyColors val="0"/>
        <c:ser>
          <c:idx val="0"/>
          <c:order val="0"/>
          <c:tx>
            <c:strRef>
              <c:f>Sheet1!$A$2</c:f>
              <c:strCache>
                <c:ptCount val="1"/>
                <c:pt idx="0">
                  <c:v>STATUS CHANGES</c:v>
                </c:pt>
              </c:strCache>
            </c:strRef>
          </c:tx>
          <c:spPr>
            <a:solidFill>
              <a:schemeClr val="accent1"/>
            </a:solidFill>
            <a:ln w="14003">
              <a:solidFill>
                <a:schemeClr val="tx1"/>
              </a:solidFill>
              <a:prstDash val="solid"/>
            </a:ln>
          </c:spPr>
          <c:invertIfNegative val="0"/>
          <c:cat>
            <c:strRef>
              <c:f>Sheet1!$B$1:$E$1</c:f>
              <c:strCache>
                <c:ptCount val="4"/>
                <c:pt idx="0">
                  <c:v>CY17</c:v>
                </c:pt>
                <c:pt idx="1">
                  <c:v>CY18</c:v>
                </c:pt>
                <c:pt idx="2">
                  <c:v>CY19</c:v>
                </c:pt>
                <c:pt idx="3">
                  <c:v>CY20</c:v>
                </c:pt>
              </c:strCache>
            </c:strRef>
          </c:cat>
          <c:val>
            <c:numRef>
              <c:f>Sheet1!$B$2:$E$2</c:f>
              <c:numCache>
                <c:formatCode>General</c:formatCode>
                <c:ptCount val="4"/>
                <c:pt idx="0">
                  <c:v>229</c:v>
                </c:pt>
                <c:pt idx="1">
                  <c:v>266</c:v>
                </c:pt>
                <c:pt idx="2">
                  <c:v>250</c:v>
                </c:pt>
                <c:pt idx="3">
                  <c:v>290</c:v>
                </c:pt>
              </c:numCache>
            </c:numRef>
          </c:val>
          <c:extLst>
            <c:ext xmlns:c16="http://schemas.microsoft.com/office/drawing/2014/chart" uri="{C3380CC4-5D6E-409C-BE32-E72D297353CC}">
              <c16:uniqueId val="{00000000-D062-4F71-B74E-3392824ADA7A}"/>
            </c:ext>
          </c:extLst>
        </c:ser>
        <c:ser>
          <c:idx val="1"/>
          <c:order val="1"/>
          <c:tx>
            <c:strRef>
              <c:f>Sheet1!$A$3</c:f>
              <c:strCache>
                <c:ptCount val="1"/>
                <c:pt idx="0">
                  <c:v>NOTIFICATION LETTERS</c:v>
                </c:pt>
              </c:strCache>
            </c:strRef>
          </c:tx>
          <c:spPr>
            <a:solidFill>
              <a:schemeClr val="accent2"/>
            </a:solidFill>
            <a:ln w="14003">
              <a:solidFill>
                <a:schemeClr val="tx1"/>
              </a:solidFill>
              <a:prstDash val="solid"/>
            </a:ln>
          </c:spPr>
          <c:invertIfNegative val="0"/>
          <c:cat>
            <c:strRef>
              <c:f>Sheet1!$B$1:$E$1</c:f>
              <c:strCache>
                <c:ptCount val="4"/>
                <c:pt idx="0">
                  <c:v>CY17</c:v>
                </c:pt>
                <c:pt idx="1">
                  <c:v>CY18</c:v>
                </c:pt>
                <c:pt idx="2">
                  <c:v>CY19</c:v>
                </c:pt>
                <c:pt idx="3">
                  <c:v>CY20</c:v>
                </c:pt>
              </c:strCache>
            </c:strRef>
          </c:cat>
          <c:val>
            <c:numRef>
              <c:f>Sheet1!$B$3:$E$3</c:f>
              <c:numCache>
                <c:formatCode>General</c:formatCode>
                <c:ptCount val="4"/>
                <c:pt idx="0">
                  <c:v>568</c:v>
                </c:pt>
                <c:pt idx="1">
                  <c:v>741</c:v>
                </c:pt>
                <c:pt idx="2">
                  <c:v>511</c:v>
                </c:pt>
                <c:pt idx="3">
                  <c:v>461</c:v>
                </c:pt>
              </c:numCache>
            </c:numRef>
          </c:val>
          <c:extLst>
            <c:ext xmlns:c16="http://schemas.microsoft.com/office/drawing/2014/chart" uri="{C3380CC4-5D6E-409C-BE32-E72D297353CC}">
              <c16:uniqueId val="{00000001-D062-4F71-B74E-3392824ADA7A}"/>
            </c:ext>
          </c:extLst>
        </c:ser>
        <c:dLbls>
          <c:showLegendKey val="0"/>
          <c:showVal val="0"/>
          <c:showCatName val="0"/>
          <c:showSerName val="0"/>
          <c:showPercent val="0"/>
          <c:showBubbleSize val="0"/>
        </c:dLbls>
        <c:gapWidth val="150"/>
        <c:gapDepth val="0"/>
        <c:shape val="box"/>
        <c:axId val="312886648"/>
        <c:axId val="312887432"/>
        <c:axId val="0"/>
      </c:bar3DChart>
      <c:catAx>
        <c:axId val="312886648"/>
        <c:scaling>
          <c:orientation val="minMax"/>
        </c:scaling>
        <c:delete val="0"/>
        <c:axPos val="b"/>
        <c:numFmt formatCode="General" sourceLinked="1"/>
        <c:majorTickMark val="out"/>
        <c:minorTickMark val="none"/>
        <c:tickLblPos val="low"/>
        <c:spPr>
          <a:ln w="3501">
            <a:solidFill>
              <a:schemeClr val="tx1"/>
            </a:solidFill>
            <a:prstDash val="solid"/>
          </a:ln>
        </c:spPr>
        <c:txPr>
          <a:bodyPr rot="0" vert="horz"/>
          <a:lstStyle/>
          <a:p>
            <a:pPr>
              <a:defRPr sz="1985" b="1" i="0" u="none" strike="noStrike" baseline="0">
                <a:solidFill>
                  <a:schemeClr val="tx1"/>
                </a:solidFill>
                <a:latin typeface="Arial"/>
                <a:ea typeface="Arial"/>
                <a:cs typeface="Arial"/>
              </a:defRPr>
            </a:pPr>
            <a:endParaRPr lang="en-US"/>
          </a:p>
        </c:txPr>
        <c:crossAx val="312887432"/>
        <c:crosses val="autoZero"/>
        <c:auto val="1"/>
        <c:lblAlgn val="ctr"/>
        <c:lblOffset val="100"/>
        <c:tickLblSkip val="1"/>
        <c:tickMarkSkip val="1"/>
        <c:noMultiLvlLbl val="0"/>
      </c:catAx>
      <c:valAx>
        <c:axId val="312887432"/>
        <c:scaling>
          <c:orientation val="minMax"/>
        </c:scaling>
        <c:delete val="0"/>
        <c:axPos val="l"/>
        <c:majorGridlines>
          <c:spPr>
            <a:ln w="3501">
              <a:solidFill>
                <a:schemeClr val="tx1"/>
              </a:solidFill>
              <a:prstDash val="solid"/>
            </a:ln>
          </c:spPr>
        </c:majorGridlines>
        <c:numFmt formatCode="General" sourceLinked="1"/>
        <c:majorTickMark val="out"/>
        <c:minorTickMark val="none"/>
        <c:tickLblPos val="nextTo"/>
        <c:spPr>
          <a:ln w="3501">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312886648"/>
        <c:crosses val="autoZero"/>
        <c:crossBetween val="between"/>
      </c:valAx>
      <c:spPr>
        <a:noFill/>
        <a:ln w="28005">
          <a:noFill/>
        </a:ln>
      </c:spPr>
    </c:plotArea>
    <c:legend>
      <c:legendPos val="r"/>
      <c:layout>
        <c:manualLayout>
          <c:xMode val="edge"/>
          <c:yMode val="edge"/>
          <c:x val="0.64813798127596256"/>
          <c:y val="0.35416663527106967"/>
          <c:w val="0.31778830057660135"/>
          <c:h val="0.29464285714285743"/>
        </c:manualLayout>
      </c:layout>
      <c:overlay val="0"/>
      <c:spPr>
        <a:noFill/>
        <a:ln w="3501">
          <a:solidFill>
            <a:schemeClr val="tx1"/>
          </a:solidFill>
          <a:prstDash val="solid"/>
        </a:ln>
      </c:spPr>
      <c:txPr>
        <a:bodyPr/>
        <a:lstStyle/>
        <a:p>
          <a:pPr>
            <a:defRPr sz="1200"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985" b="1" i="0" u="none" strike="noStrike" baseline="0">
          <a:solidFill>
            <a:schemeClr val="tx1"/>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930" b="1" i="0" u="none" strike="noStrike" baseline="0">
                <a:solidFill>
                  <a:schemeClr val="tx1"/>
                </a:solidFill>
                <a:latin typeface="Arial"/>
                <a:ea typeface="Arial"/>
                <a:cs typeface="Arial"/>
              </a:defRPr>
            </a:pPr>
            <a:r>
              <a:rPr lang="en-US" sz="1930" dirty="0" smtClean="0"/>
              <a:t>CY 20</a:t>
            </a:r>
            <a:endParaRPr lang="en-US" sz="1930" dirty="0"/>
          </a:p>
        </c:rich>
      </c:tx>
      <c:layout>
        <c:manualLayout>
          <c:xMode val="edge"/>
          <c:yMode val="edge"/>
          <c:x val="0.21217985042664647"/>
          <c:y val="0.20325312507044305"/>
        </c:manualLayout>
      </c:layout>
      <c:overlay val="0"/>
      <c:spPr>
        <a:noFill/>
        <a:ln w="45745">
          <a:noFill/>
        </a:ln>
      </c:spPr>
    </c:title>
    <c:autoTitleDeleted val="0"/>
    <c:view3D>
      <c:rotX val="45"/>
      <c:rotY val="0"/>
      <c:rAngAx val="0"/>
      <c:perspective val="0"/>
    </c:view3D>
    <c:floor>
      <c:thickness val="0"/>
    </c:floor>
    <c:sideWall>
      <c:thickness val="0"/>
    </c:sideWall>
    <c:backWall>
      <c:thickness val="0"/>
    </c:backWall>
    <c:plotArea>
      <c:layout>
        <c:manualLayout>
          <c:layoutTarget val="inner"/>
          <c:xMode val="edge"/>
          <c:yMode val="edge"/>
          <c:x val="0.27543424317617865"/>
          <c:y val="0.30701754385964952"/>
          <c:w val="0.45409429280397035"/>
          <c:h val="0.6447368421052635"/>
        </c:manualLayout>
      </c:layout>
      <c:pie3DChart>
        <c:varyColors val="1"/>
        <c:ser>
          <c:idx val="0"/>
          <c:order val="0"/>
          <c:tx>
            <c:strRef>
              <c:f>Sheet1!$A$2</c:f>
              <c:strCache>
                <c:ptCount val="1"/>
              </c:strCache>
            </c:strRef>
          </c:tx>
          <c:spPr>
            <a:solidFill>
              <a:schemeClr val="accent1"/>
            </a:solidFill>
            <a:ln w="22872">
              <a:solidFill>
                <a:schemeClr val="tx1"/>
              </a:solidFill>
              <a:prstDash val="solid"/>
            </a:ln>
          </c:spPr>
          <c:dPt>
            <c:idx val="1"/>
            <c:bubble3D val="0"/>
            <c:spPr>
              <a:solidFill>
                <a:schemeClr val="accent2"/>
              </a:solidFill>
              <a:ln w="22872">
                <a:solidFill>
                  <a:schemeClr val="tx1"/>
                </a:solidFill>
                <a:prstDash val="solid"/>
              </a:ln>
            </c:spPr>
            <c:extLst>
              <c:ext xmlns:c16="http://schemas.microsoft.com/office/drawing/2014/chart" uri="{C3380CC4-5D6E-409C-BE32-E72D297353CC}">
                <c16:uniqueId val="{00000001-8B3F-4F4C-8EA8-13E7D985FB1F}"/>
              </c:ext>
            </c:extLst>
          </c:dPt>
          <c:dPt>
            <c:idx val="2"/>
            <c:bubble3D val="0"/>
            <c:spPr>
              <a:solidFill>
                <a:schemeClr val="hlink"/>
              </a:solidFill>
              <a:ln w="22872">
                <a:solidFill>
                  <a:schemeClr val="tx1"/>
                </a:solidFill>
                <a:prstDash val="solid"/>
              </a:ln>
            </c:spPr>
            <c:extLst>
              <c:ext xmlns:c16="http://schemas.microsoft.com/office/drawing/2014/chart" uri="{C3380CC4-5D6E-409C-BE32-E72D297353CC}">
                <c16:uniqueId val="{00000003-8B3F-4F4C-8EA8-13E7D985FB1F}"/>
              </c:ext>
            </c:extLst>
          </c:dPt>
          <c:dPt>
            <c:idx val="3"/>
            <c:bubble3D val="0"/>
            <c:spPr>
              <a:solidFill>
                <a:schemeClr val="folHlink"/>
              </a:solidFill>
              <a:ln w="22872">
                <a:solidFill>
                  <a:schemeClr val="tx1"/>
                </a:solidFill>
                <a:prstDash val="solid"/>
              </a:ln>
            </c:spPr>
            <c:extLst>
              <c:ext xmlns:c16="http://schemas.microsoft.com/office/drawing/2014/chart" uri="{C3380CC4-5D6E-409C-BE32-E72D297353CC}">
                <c16:uniqueId val="{00000005-8B3F-4F4C-8EA8-13E7D985FB1F}"/>
              </c:ext>
            </c:extLst>
          </c:dPt>
          <c:dLbls>
            <c:dLbl>
              <c:idx val="0"/>
              <c:layout>
                <c:manualLayout>
                  <c:x val="-4.5462557243106119E-2"/>
                  <c:y val="6.3145872456319525E-4"/>
                </c:manualLayout>
              </c:layout>
              <c:tx>
                <c:rich>
                  <a:bodyPr/>
                  <a:lstStyle/>
                  <a:p>
                    <a:pPr>
                      <a:defRPr sz="1801" b="1" i="0" u="none" strike="noStrike" baseline="0">
                        <a:solidFill>
                          <a:schemeClr val="tx1"/>
                        </a:solidFill>
                        <a:latin typeface="Arial"/>
                        <a:ea typeface="Arial"/>
                        <a:cs typeface="Arial"/>
                      </a:defRPr>
                    </a:pPr>
                    <a:r>
                      <a:rPr lang="en-US" sz="1200" dirty="0"/>
                      <a:t>ARMY
 </a:t>
                    </a:r>
                    <a:r>
                      <a:rPr lang="en-US" sz="1200" dirty="0" smtClean="0"/>
                      <a:t>6%</a:t>
                    </a:r>
                    <a:endParaRPr lang="en-US" sz="1200" dirty="0"/>
                  </a:p>
                </c:rich>
              </c:tx>
              <c:spPr>
                <a:noFill/>
                <a:ln w="45745">
                  <a:no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B3F-4F4C-8EA8-13E7D985FB1F}"/>
                </c:ext>
              </c:extLst>
            </c:dLbl>
            <c:dLbl>
              <c:idx val="1"/>
              <c:layout>
                <c:manualLayout>
                  <c:x val="-1.9153042233357259E-2"/>
                  <c:y val="1.4504765851637259E-3"/>
                </c:manualLayout>
              </c:layout>
              <c:tx>
                <c:rich>
                  <a:bodyPr/>
                  <a:lstStyle/>
                  <a:p>
                    <a:fld id="{CE31C26A-58EC-4112-B2DF-4D05DEBFAC62}" type="CATEGORYNAME">
                      <a:rPr lang="en-US" sz="1200"/>
                      <a:pPr/>
                      <a:t>[CATEGORY NAME]</a:t>
                    </a:fld>
                    <a:r>
                      <a:rPr lang="en-US" sz="1200" baseline="0" dirty="0"/>
                      <a:t>
</a:t>
                    </a:r>
                    <a:fld id="{79FF0D7E-6323-490A-AC3F-D0E8A72AD010}" type="PERCENTAGE">
                      <a:rPr lang="en-US" sz="1200" baseline="0"/>
                      <a:pPr/>
                      <a:t>[PERCENTAGE]</a:t>
                    </a:fld>
                    <a:endParaRPr lang="en-US" sz="12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8B3F-4F4C-8EA8-13E7D985FB1F}"/>
                </c:ext>
              </c:extLst>
            </c:dLbl>
            <c:dLbl>
              <c:idx val="2"/>
              <c:layout>
                <c:manualLayout>
                  <c:x val="8.5330465318274804E-3"/>
                  <c:y val="3.594896331738448E-2"/>
                </c:manualLayout>
              </c:layout>
              <c:tx>
                <c:rich>
                  <a:bodyPr/>
                  <a:lstStyle/>
                  <a:p>
                    <a:fld id="{79695D7B-8BC1-4D86-AB58-DCBF6EBF1ED6}" type="CATEGORYNAME">
                      <a:rPr lang="en-US" sz="1200"/>
                      <a:pPr/>
                      <a:t>[CATEGORY NAME]</a:t>
                    </a:fld>
                    <a:r>
                      <a:rPr lang="en-US" sz="1200" baseline="0" dirty="0"/>
                      <a:t>
</a:t>
                    </a:r>
                    <a:fld id="{56EB7390-FC3D-46FA-A961-ED35E44B125A}" type="PERCENTAGE">
                      <a:rPr lang="en-US" sz="1200" baseline="0"/>
                      <a:pPr/>
                      <a:t>[PERCENTAGE]</a:t>
                    </a:fld>
                    <a:endParaRPr lang="en-US" sz="12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8B3F-4F4C-8EA8-13E7D985FB1F}"/>
                </c:ext>
              </c:extLst>
            </c:dLbl>
            <c:dLbl>
              <c:idx val="3"/>
              <c:layout>
                <c:manualLayout>
                  <c:x val="0.17291510379384395"/>
                  <c:y val="-0.16084516947343316"/>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8B3F-4F4C-8EA8-13E7D985FB1F}"/>
                </c:ext>
              </c:extLst>
            </c:dLbl>
            <c:numFmt formatCode="0%" sourceLinked="0"/>
            <c:spPr>
              <a:noFill/>
              <a:ln w="45745">
                <a:noFill/>
              </a:ln>
            </c:spPr>
            <c:txPr>
              <a:bodyPr/>
              <a:lstStyle/>
              <a:p>
                <a:pPr>
                  <a:defRPr sz="2161" b="1" i="0" u="none" strike="noStrike" baseline="0">
                    <a:solidFill>
                      <a:schemeClr val="tx1"/>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ARMY</c:v>
                </c:pt>
                <c:pt idx="1">
                  <c:v>NAVY</c:v>
                </c:pt>
                <c:pt idx="2">
                  <c:v>USAF</c:v>
                </c:pt>
                <c:pt idx="3">
                  <c:v>USMC</c:v>
                </c:pt>
              </c:strCache>
            </c:strRef>
          </c:cat>
          <c:val>
            <c:numRef>
              <c:f>Sheet1!$B$2:$E$2</c:f>
              <c:numCache>
                <c:formatCode>General</c:formatCode>
                <c:ptCount val="4"/>
                <c:pt idx="0">
                  <c:v>4</c:v>
                </c:pt>
                <c:pt idx="1">
                  <c:v>0</c:v>
                </c:pt>
                <c:pt idx="2">
                  <c:v>0</c:v>
                </c:pt>
                <c:pt idx="3">
                  <c:v>86</c:v>
                </c:pt>
              </c:numCache>
            </c:numRef>
          </c:val>
          <c:extLst>
            <c:ext xmlns:c16="http://schemas.microsoft.com/office/drawing/2014/chart" uri="{C3380CC4-5D6E-409C-BE32-E72D297353CC}">
              <c16:uniqueId val="{00000007-8B3F-4F4C-8EA8-13E7D985FB1F}"/>
            </c:ext>
          </c:extLst>
        </c:ser>
        <c:dLbls>
          <c:showLegendKey val="0"/>
          <c:showVal val="0"/>
          <c:showCatName val="1"/>
          <c:showSerName val="0"/>
          <c:showPercent val="1"/>
          <c:showBubbleSize val="0"/>
          <c:showLeaderLines val="0"/>
        </c:dLbls>
      </c:pie3DChart>
      <c:spPr>
        <a:noFill/>
        <a:ln w="45745">
          <a:noFill/>
        </a:ln>
      </c:spPr>
    </c:plotArea>
    <c:plotVisOnly val="1"/>
    <c:dispBlanksAs val="zero"/>
    <c:showDLblsOverMax val="0"/>
  </c:chart>
  <c:spPr>
    <a:noFill/>
    <a:ln>
      <a:noFill/>
    </a:ln>
  </c:spPr>
  <c:txPr>
    <a:bodyPr/>
    <a:lstStyle/>
    <a:p>
      <a:pPr>
        <a:defRPr sz="4367" b="1"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930" b="1" i="0" u="none" strike="noStrike" baseline="0">
                <a:solidFill>
                  <a:schemeClr val="tx1"/>
                </a:solidFill>
                <a:latin typeface="Arial"/>
                <a:ea typeface="Arial"/>
                <a:cs typeface="Arial"/>
              </a:defRPr>
            </a:pPr>
            <a:r>
              <a:rPr lang="en-US" sz="1930" dirty="0"/>
              <a:t>CY </a:t>
            </a:r>
            <a:r>
              <a:rPr lang="en-US" sz="1930" dirty="0" smtClean="0"/>
              <a:t>17</a:t>
            </a:r>
            <a:endParaRPr lang="en-US" sz="1930" dirty="0"/>
          </a:p>
        </c:rich>
      </c:tx>
      <c:layout>
        <c:manualLayout>
          <c:xMode val="edge"/>
          <c:yMode val="edge"/>
          <c:x val="0.21217985042664647"/>
          <c:y val="0.20325312507044305"/>
        </c:manualLayout>
      </c:layout>
      <c:overlay val="0"/>
      <c:spPr>
        <a:noFill/>
        <a:ln w="45745">
          <a:noFill/>
        </a:ln>
      </c:spPr>
    </c:title>
    <c:autoTitleDeleted val="0"/>
    <c:view3D>
      <c:rotX val="45"/>
      <c:rotY val="0"/>
      <c:rAngAx val="0"/>
      <c:perspective val="0"/>
    </c:view3D>
    <c:floor>
      <c:thickness val="0"/>
    </c:floor>
    <c:sideWall>
      <c:thickness val="0"/>
    </c:sideWall>
    <c:backWall>
      <c:thickness val="0"/>
    </c:backWall>
    <c:plotArea>
      <c:layout>
        <c:manualLayout>
          <c:layoutTarget val="inner"/>
          <c:xMode val="edge"/>
          <c:yMode val="edge"/>
          <c:x val="0.27543424317617865"/>
          <c:y val="0.30701754385964952"/>
          <c:w val="0.45409429280397035"/>
          <c:h val="0.6447368421052635"/>
        </c:manualLayout>
      </c:layout>
      <c:pie3DChart>
        <c:varyColors val="1"/>
        <c:ser>
          <c:idx val="0"/>
          <c:order val="0"/>
          <c:tx>
            <c:strRef>
              <c:f>Sheet1!$A$2</c:f>
              <c:strCache>
                <c:ptCount val="1"/>
              </c:strCache>
            </c:strRef>
          </c:tx>
          <c:spPr>
            <a:solidFill>
              <a:schemeClr val="accent1"/>
            </a:solidFill>
            <a:ln w="22872">
              <a:solidFill>
                <a:schemeClr val="tx1"/>
              </a:solidFill>
              <a:prstDash val="solid"/>
            </a:ln>
          </c:spPr>
          <c:dPt>
            <c:idx val="1"/>
            <c:bubble3D val="0"/>
            <c:spPr>
              <a:solidFill>
                <a:schemeClr val="accent2"/>
              </a:solidFill>
              <a:ln w="22872">
                <a:solidFill>
                  <a:schemeClr val="tx1"/>
                </a:solidFill>
                <a:prstDash val="solid"/>
              </a:ln>
            </c:spPr>
            <c:extLst>
              <c:ext xmlns:c16="http://schemas.microsoft.com/office/drawing/2014/chart" uri="{C3380CC4-5D6E-409C-BE32-E72D297353CC}">
                <c16:uniqueId val="{00000001-7403-4F08-8195-97350363C945}"/>
              </c:ext>
            </c:extLst>
          </c:dPt>
          <c:dPt>
            <c:idx val="2"/>
            <c:bubble3D val="0"/>
            <c:spPr>
              <a:solidFill>
                <a:schemeClr val="hlink"/>
              </a:solidFill>
              <a:ln w="22872">
                <a:solidFill>
                  <a:schemeClr val="tx1"/>
                </a:solidFill>
                <a:prstDash val="solid"/>
              </a:ln>
            </c:spPr>
            <c:extLst>
              <c:ext xmlns:c16="http://schemas.microsoft.com/office/drawing/2014/chart" uri="{C3380CC4-5D6E-409C-BE32-E72D297353CC}">
                <c16:uniqueId val="{00000003-7403-4F08-8195-97350363C945}"/>
              </c:ext>
            </c:extLst>
          </c:dPt>
          <c:dPt>
            <c:idx val="3"/>
            <c:bubble3D val="0"/>
            <c:spPr>
              <a:solidFill>
                <a:schemeClr val="folHlink"/>
              </a:solidFill>
              <a:ln w="22872">
                <a:solidFill>
                  <a:schemeClr val="tx1"/>
                </a:solidFill>
                <a:prstDash val="solid"/>
              </a:ln>
            </c:spPr>
            <c:extLst>
              <c:ext xmlns:c16="http://schemas.microsoft.com/office/drawing/2014/chart" uri="{C3380CC4-5D6E-409C-BE32-E72D297353CC}">
                <c16:uniqueId val="{00000005-7403-4F08-8195-97350363C945}"/>
              </c:ext>
            </c:extLst>
          </c:dPt>
          <c:dLbls>
            <c:dLbl>
              <c:idx val="0"/>
              <c:layout>
                <c:manualLayout>
                  <c:x val="-4.5462557243106119E-2"/>
                  <c:y val="6.3145872456319525E-4"/>
                </c:manualLayout>
              </c:layout>
              <c:tx>
                <c:rich>
                  <a:bodyPr/>
                  <a:lstStyle/>
                  <a:p>
                    <a:pPr>
                      <a:defRPr sz="1801" b="1" i="0" u="none" strike="noStrike" baseline="0">
                        <a:solidFill>
                          <a:schemeClr val="tx1"/>
                        </a:solidFill>
                        <a:latin typeface="Arial"/>
                        <a:ea typeface="Arial"/>
                        <a:cs typeface="Arial"/>
                      </a:defRPr>
                    </a:pPr>
                    <a:r>
                      <a:rPr lang="en-US" sz="1200" dirty="0"/>
                      <a:t>ARMY
 </a:t>
                    </a:r>
                    <a:r>
                      <a:rPr lang="en-US" sz="1200" dirty="0" smtClean="0"/>
                      <a:t>6%</a:t>
                    </a:r>
                    <a:endParaRPr lang="en-US" sz="1200" dirty="0"/>
                  </a:p>
                </c:rich>
              </c:tx>
              <c:spPr>
                <a:noFill/>
                <a:ln w="45745">
                  <a:no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7403-4F08-8195-97350363C945}"/>
                </c:ext>
              </c:extLst>
            </c:dLbl>
            <c:dLbl>
              <c:idx val="1"/>
              <c:layout>
                <c:manualLayout>
                  <c:x val="-1.9153042233357259E-2"/>
                  <c:y val="1.4504765851637259E-3"/>
                </c:manualLayout>
              </c:layout>
              <c:tx>
                <c:rich>
                  <a:bodyPr/>
                  <a:lstStyle/>
                  <a:p>
                    <a:fld id="{CE31C26A-58EC-4112-B2DF-4D05DEBFAC62}" type="CATEGORYNAME">
                      <a:rPr lang="en-US" sz="1200"/>
                      <a:pPr/>
                      <a:t>[CATEGORY NAME]</a:t>
                    </a:fld>
                    <a:r>
                      <a:rPr lang="en-US" sz="1200" baseline="0" dirty="0"/>
                      <a:t>
</a:t>
                    </a:r>
                    <a:fld id="{79FF0D7E-6323-490A-AC3F-D0E8A72AD010}" type="PERCENTAGE">
                      <a:rPr lang="en-US" sz="1200" baseline="0"/>
                      <a:pPr/>
                      <a:t>[PERCENTAGE]</a:t>
                    </a:fld>
                    <a:endParaRPr lang="en-US" sz="12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403-4F08-8195-97350363C945}"/>
                </c:ext>
              </c:extLst>
            </c:dLbl>
            <c:dLbl>
              <c:idx val="2"/>
              <c:layout>
                <c:manualLayout>
                  <c:x val="8.5330465318274804E-3"/>
                  <c:y val="3.594896331738448E-2"/>
                </c:manualLayout>
              </c:layout>
              <c:tx>
                <c:rich>
                  <a:bodyPr/>
                  <a:lstStyle/>
                  <a:p>
                    <a:fld id="{79695D7B-8BC1-4D86-AB58-DCBF6EBF1ED6}" type="CATEGORYNAME">
                      <a:rPr lang="en-US" sz="1200"/>
                      <a:pPr/>
                      <a:t>[CATEGORY NAME]</a:t>
                    </a:fld>
                    <a:r>
                      <a:rPr lang="en-US" sz="1200" baseline="0" dirty="0"/>
                      <a:t>
</a:t>
                    </a:r>
                    <a:fld id="{56EB7390-FC3D-46FA-A961-ED35E44B125A}" type="PERCENTAGE">
                      <a:rPr lang="en-US" sz="1200" baseline="0"/>
                      <a:pPr/>
                      <a:t>[PERCENTAGE]</a:t>
                    </a:fld>
                    <a:endParaRPr lang="en-US" sz="12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7403-4F08-8195-97350363C945}"/>
                </c:ext>
              </c:extLst>
            </c:dLbl>
            <c:dLbl>
              <c:idx val="3"/>
              <c:layout>
                <c:manualLayout>
                  <c:x val="0.17291510379384395"/>
                  <c:y val="-0.16084516947343316"/>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7403-4F08-8195-97350363C945}"/>
                </c:ext>
              </c:extLst>
            </c:dLbl>
            <c:numFmt formatCode="0%" sourceLinked="0"/>
            <c:spPr>
              <a:noFill/>
              <a:ln w="45745">
                <a:noFill/>
              </a:ln>
            </c:spPr>
            <c:txPr>
              <a:bodyPr/>
              <a:lstStyle/>
              <a:p>
                <a:pPr>
                  <a:defRPr sz="2161" b="1" i="0" u="none" strike="noStrike" baseline="0">
                    <a:solidFill>
                      <a:schemeClr val="tx1"/>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ARMY</c:v>
                </c:pt>
                <c:pt idx="1">
                  <c:v>NAVY</c:v>
                </c:pt>
                <c:pt idx="2">
                  <c:v>USAF</c:v>
                </c:pt>
                <c:pt idx="3">
                  <c:v>USMC</c:v>
                </c:pt>
              </c:strCache>
            </c:strRef>
          </c:cat>
          <c:val>
            <c:numRef>
              <c:f>Sheet1!$B$2:$E$2</c:f>
              <c:numCache>
                <c:formatCode>General</c:formatCode>
                <c:ptCount val="4"/>
                <c:pt idx="0">
                  <c:v>2</c:v>
                </c:pt>
                <c:pt idx="1">
                  <c:v>3</c:v>
                </c:pt>
                <c:pt idx="2">
                  <c:v>2</c:v>
                </c:pt>
                <c:pt idx="3">
                  <c:v>92</c:v>
                </c:pt>
              </c:numCache>
            </c:numRef>
          </c:val>
          <c:extLst>
            <c:ext xmlns:c16="http://schemas.microsoft.com/office/drawing/2014/chart" uri="{C3380CC4-5D6E-409C-BE32-E72D297353CC}">
              <c16:uniqueId val="{00000007-7403-4F08-8195-97350363C945}"/>
            </c:ext>
          </c:extLst>
        </c:ser>
        <c:dLbls>
          <c:showLegendKey val="0"/>
          <c:showVal val="0"/>
          <c:showCatName val="1"/>
          <c:showSerName val="0"/>
          <c:showPercent val="1"/>
          <c:showBubbleSize val="0"/>
          <c:showLeaderLines val="0"/>
        </c:dLbls>
      </c:pie3DChart>
      <c:spPr>
        <a:noFill/>
        <a:ln w="45745">
          <a:noFill/>
        </a:ln>
      </c:spPr>
    </c:plotArea>
    <c:plotVisOnly val="1"/>
    <c:dispBlanksAs val="zero"/>
    <c:showDLblsOverMax val="0"/>
  </c:chart>
  <c:spPr>
    <a:noFill/>
    <a:ln>
      <a:noFill/>
    </a:ln>
  </c:spPr>
  <c:txPr>
    <a:bodyPr/>
    <a:lstStyle/>
    <a:p>
      <a:pPr>
        <a:defRPr sz="4367" b="1" i="0" u="none" strike="noStrike" baseline="0">
          <a:solidFill>
            <a:schemeClr val="tx1"/>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930" b="1" i="0" u="none" strike="noStrike" baseline="0">
                <a:solidFill>
                  <a:schemeClr val="tx1"/>
                </a:solidFill>
                <a:latin typeface="Arial"/>
                <a:ea typeface="Arial"/>
                <a:cs typeface="Arial"/>
              </a:defRPr>
            </a:pPr>
            <a:r>
              <a:rPr lang="en-US" sz="1930" dirty="0"/>
              <a:t>CY </a:t>
            </a:r>
            <a:r>
              <a:rPr lang="en-US" sz="1930" dirty="0" smtClean="0"/>
              <a:t>18</a:t>
            </a:r>
            <a:endParaRPr lang="en-US" sz="1930" dirty="0"/>
          </a:p>
        </c:rich>
      </c:tx>
      <c:layout>
        <c:manualLayout>
          <c:xMode val="edge"/>
          <c:yMode val="edge"/>
          <c:x val="0.21217985042664647"/>
          <c:y val="0.20325312507044305"/>
        </c:manualLayout>
      </c:layout>
      <c:overlay val="0"/>
      <c:spPr>
        <a:noFill/>
        <a:ln w="45745">
          <a:noFill/>
        </a:ln>
      </c:spPr>
    </c:title>
    <c:autoTitleDeleted val="0"/>
    <c:view3D>
      <c:rotX val="45"/>
      <c:rotY val="0"/>
      <c:rAngAx val="0"/>
      <c:perspective val="0"/>
    </c:view3D>
    <c:floor>
      <c:thickness val="0"/>
    </c:floor>
    <c:sideWall>
      <c:thickness val="0"/>
    </c:sideWall>
    <c:backWall>
      <c:thickness val="0"/>
    </c:backWall>
    <c:plotArea>
      <c:layout>
        <c:manualLayout>
          <c:layoutTarget val="inner"/>
          <c:xMode val="edge"/>
          <c:yMode val="edge"/>
          <c:x val="0.27543424317617865"/>
          <c:y val="0.30701754385964952"/>
          <c:w val="0.45409429280397035"/>
          <c:h val="0.6447368421052635"/>
        </c:manualLayout>
      </c:layout>
      <c:pie3DChart>
        <c:varyColors val="1"/>
        <c:ser>
          <c:idx val="0"/>
          <c:order val="0"/>
          <c:tx>
            <c:strRef>
              <c:f>Sheet1!$A$2</c:f>
              <c:strCache>
                <c:ptCount val="1"/>
              </c:strCache>
            </c:strRef>
          </c:tx>
          <c:spPr>
            <a:solidFill>
              <a:schemeClr val="accent1"/>
            </a:solidFill>
            <a:ln w="22872">
              <a:solidFill>
                <a:schemeClr val="tx1"/>
              </a:solidFill>
              <a:prstDash val="solid"/>
            </a:ln>
          </c:spPr>
          <c:dPt>
            <c:idx val="1"/>
            <c:bubble3D val="0"/>
            <c:spPr>
              <a:solidFill>
                <a:schemeClr val="accent2"/>
              </a:solidFill>
              <a:ln w="22872">
                <a:solidFill>
                  <a:schemeClr val="tx1"/>
                </a:solidFill>
                <a:prstDash val="solid"/>
              </a:ln>
            </c:spPr>
            <c:extLst>
              <c:ext xmlns:c16="http://schemas.microsoft.com/office/drawing/2014/chart" uri="{C3380CC4-5D6E-409C-BE32-E72D297353CC}">
                <c16:uniqueId val="{00000001-4364-4AEC-B9EF-3F76FB026D3D}"/>
              </c:ext>
            </c:extLst>
          </c:dPt>
          <c:dPt>
            <c:idx val="2"/>
            <c:bubble3D val="0"/>
            <c:spPr>
              <a:solidFill>
                <a:schemeClr val="hlink"/>
              </a:solidFill>
              <a:ln w="22872">
                <a:solidFill>
                  <a:schemeClr val="tx1"/>
                </a:solidFill>
                <a:prstDash val="solid"/>
              </a:ln>
            </c:spPr>
            <c:extLst>
              <c:ext xmlns:c16="http://schemas.microsoft.com/office/drawing/2014/chart" uri="{C3380CC4-5D6E-409C-BE32-E72D297353CC}">
                <c16:uniqueId val="{00000003-4364-4AEC-B9EF-3F76FB026D3D}"/>
              </c:ext>
            </c:extLst>
          </c:dPt>
          <c:dPt>
            <c:idx val="3"/>
            <c:bubble3D val="0"/>
            <c:spPr>
              <a:solidFill>
                <a:schemeClr val="folHlink"/>
              </a:solidFill>
              <a:ln w="22872">
                <a:solidFill>
                  <a:schemeClr val="tx1"/>
                </a:solidFill>
                <a:prstDash val="solid"/>
              </a:ln>
            </c:spPr>
            <c:extLst>
              <c:ext xmlns:c16="http://schemas.microsoft.com/office/drawing/2014/chart" uri="{C3380CC4-5D6E-409C-BE32-E72D297353CC}">
                <c16:uniqueId val="{00000005-4364-4AEC-B9EF-3F76FB026D3D}"/>
              </c:ext>
            </c:extLst>
          </c:dPt>
          <c:dLbls>
            <c:dLbl>
              <c:idx val="0"/>
              <c:layout>
                <c:manualLayout>
                  <c:x val="-4.5462557243106119E-2"/>
                  <c:y val="6.3145872456319525E-4"/>
                </c:manualLayout>
              </c:layout>
              <c:tx>
                <c:rich>
                  <a:bodyPr/>
                  <a:lstStyle/>
                  <a:p>
                    <a:pPr>
                      <a:defRPr sz="1801" b="1" i="0" u="none" strike="noStrike" baseline="0">
                        <a:solidFill>
                          <a:schemeClr val="tx1"/>
                        </a:solidFill>
                        <a:latin typeface="Arial"/>
                        <a:ea typeface="Arial"/>
                        <a:cs typeface="Arial"/>
                      </a:defRPr>
                    </a:pPr>
                    <a:r>
                      <a:rPr lang="en-US" sz="1200" dirty="0"/>
                      <a:t>ARMY
 </a:t>
                    </a:r>
                    <a:r>
                      <a:rPr lang="en-US" sz="1200" dirty="0" smtClean="0"/>
                      <a:t>6%</a:t>
                    </a:r>
                    <a:endParaRPr lang="en-US" sz="1200" dirty="0"/>
                  </a:p>
                </c:rich>
              </c:tx>
              <c:spPr>
                <a:noFill/>
                <a:ln w="45745">
                  <a:no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4364-4AEC-B9EF-3F76FB026D3D}"/>
                </c:ext>
              </c:extLst>
            </c:dLbl>
            <c:dLbl>
              <c:idx val="1"/>
              <c:layout>
                <c:manualLayout>
                  <c:x val="-1.9153042233357259E-2"/>
                  <c:y val="1.4504765851637259E-3"/>
                </c:manualLayout>
              </c:layout>
              <c:tx>
                <c:rich>
                  <a:bodyPr/>
                  <a:lstStyle/>
                  <a:p>
                    <a:fld id="{CE31C26A-58EC-4112-B2DF-4D05DEBFAC62}" type="CATEGORYNAME">
                      <a:rPr lang="en-US" sz="1200"/>
                      <a:pPr/>
                      <a:t>[CATEGORY NAME]</a:t>
                    </a:fld>
                    <a:r>
                      <a:rPr lang="en-US" sz="1200" baseline="0" dirty="0"/>
                      <a:t>
</a:t>
                    </a:r>
                    <a:fld id="{79FF0D7E-6323-490A-AC3F-D0E8A72AD010}" type="PERCENTAGE">
                      <a:rPr lang="en-US" sz="1200" baseline="0"/>
                      <a:pPr/>
                      <a:t>[PERCENTAGE]</a:t>
                    </a:fld>
                    <a:endParaRPr lang="en-US" sz="12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4364-4AEC-B9EF-3F76FB026D3D}"/>
                </c:ext>
              </c:extLst>
            </c:dLbl>
            <c:dLbl>
              <c:idx val="2"/>
              <c:layout>
                <c:manualLayout>
                  <c:x val="8.5330465318274804E-3"/>
                  <c:y val="3.594896331738448E-2"/>
                </c:manualLayout>
              </c:layout>
              <c:tx>
                <c:rich>
                  <a:bodyPr/>
                  <a:lstStyle/>
                  <a:p>
                    <a:fld id="{79695D7B-8BC1-4D86-AB58-DCBF6EBF1ED6}" type="CATEGORYNAME">
                      <a:rPr lang="en-US" sz="1200"/>
                      <a:pPr/>
                      <a:t>[CATEGORY NAME]</a:t>
                    </a:fld>
                    <a:r>
                      <a:rPr lang="en-US" sz="1200" baseline="0" dirty="0"/>
                      <a:t>
</a:t>
                    </a:r>
                    <a:fld id="{56EB7390-FC3D-46FA-A961-ED35E44B125A}" type="PERCENTAGE">
                      <a:rPr lang="en-US" sz="1200" baseline="0"/>
                      <a:pPr/>
                      <a:t>[PERCENTAGE]</a:t>
                    </a:fld>
                    <a:endParaRPr lang="en-US" sz="12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4364-4AEC-B9EF-3F76FB026D3D}"/>
                </c:ext>
              </c:extLst>
            </c:dLbl>
            <c:dLbl>
              <c:idx val="3"/>
              <c:layout>
                <c:manualLayout>
                  <c:x val="0.17291510379384395"/>
                  <c:y val="-0.16084516947343316"/>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4364-4AEC-B9EF-3F76FB026D3D}"/>
                </c:ext>
              </c:extLst>
            </c:dLbl>
            <c:numFmt formatCode="0%" sourceLinked="0"/>
            <c:spPr>
              <a:noFill/>
              <a:ln w="45745">
                <a:noFill/>
              </a:ln>
            </c:spPr>
            <c:txPr>
              <a:bodyPr/>
              <a:lstStyle/>
              <a:p>
                <a:pPr>
                  <a:defRPr sz="2161" b="1" i="0" u="none" strike="noStrike" baseline="0">
                    <a:solidFill>
                      <a:schemeClr val="tx1"/>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ARMY</c:v>
                </c:pt>
                <c:pt idx="1">
                  <c:v>NAVY</c:v>
                </c:pt>
                <c:pt idx="2">
                  <c:v>USAF</c:v>
                </c:pt>
                <c:pt idx="3">
                  <c:v>USMC</c:v>
                </c:pt>
              </c:strCache>
            </c:strRef>
          </c:cat>
          <c:val>
            <c:numRef>
              <c:f>Sheet1!$B$2:$E$2</c:f>
              <c:numCache>
                <c:formatCode>General</c:formatCode>
                <c:ptCount val="4"/>
                <c:pt idx="0">
                  <c:v>3</c:v>
                </c:pt>
                <c:pt idx="1">
                  <c:v>3</c:v>
                </c:pt>
                <c:pt idx="2">
                  <c:v>2</c:v>
                </c:pt>
                <c:pt idx="3">
                  <c:v>126</c:v>
                </c:pt>
              </c:numCache>
            </c:numRef>
          </c:val>
          <c:extLst>
            <c:ext xmlns:c16="http://schemas.microsoft.com/office/drawing/2014/chart" uri="{C3380CC4-5D6E-409C-BE32-E72D297353CC}">
              <c16:uniqueId val="{00000007-4364-4AEC-B9EF-3F76FB026D3D}"/>
            </c:ext>
          </c:extLst>
        </c:ser>
        <c:dLbls>
          <c:showLegendKey val="0"/>
          <c:showVal val="0"/>
          <c:showCatName val="1"/>
          <c:showSerName val="0"/>
          <c:showPercent val="1"/>
          <c:showBubbleSize val="0"/>
          <c:showLeaderLines val="0"/>
        </c:dLbls>
      </c:pie3DChart>
      <c:spPr>
        <a:noFill/>
        <a:ln w="45745">
          <a:noFill/>
        </a:ln>
      </c:spPr>
    </c:plotArea>
    <c:plotVisOnly val="1"/>
    <c:dispBlanksAs val="zero"/>
    <c:showDLblsOverMax val="0"/>
  </c:chart>
  <c:spPr>
    <a:noFill/>
    <a:ln>
      <a:noFill/>
    </a:ln>
  </c:spPr>
  <c:txPr>
    <a:bodyPr/>
    <a:lstStyle/>
    <a:p>
      <a:pPr>
        <a:defRPr sz="4367" b="1" i="0" u="none" strike="noStrike" baseline="0">
          <a:solidFill>
            <a:schemeClr val="tx1"/>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930" b="1" i="0" u="none" strike="noStrike" baseline="0">
                <a:solidFill>
                  <a:schemeClr val="tx1"/>
                </a:solidFill>
                <a:latin typeface="Arial"/>
                <a:ea typeface="Arial"/>
                <a:cs typeface="Arial"/>
              </a:defRPr>
            </a:pPr>
            <a:r>
              <a:rPr lang="en-US" sz="1930" dirty="0"/>
              <a:t>CY </a:t>
            </a:r>
            <a:r>
              <a:rPr lang="en-US" sz="1930" dirty="0" smtClean="0"/>
              <a:t>19</a:t>
            </a:r>
            <a:endParaRPr lang="en-US" sz="1930" dirty="0"/>
          </a:p>
        </c:rich>
      </c:tx>
      <c:layout>
        <c:manualLayout>
          <c:xMode val="edge"/>
          <c:yMode val="edge"/>
          <c:x val="0.21217985042664647"/>
          <c:y val="0.20325312507044305"/>
        </c:manualLayout>
      </c:layout>
      <c:overlay val="0"/>
      <c:spPr>
        <a:noFill/>
        <a:ln w="45745">
          <a:noFill/>
        </a:ln>
      </c:spPr>
    </c:title>
    <c:autoTitleDeleted val="0"/>
    <c:view3D>
      <c:rotX val="45"/>
      <c:rotY val="0"/>
      <c:rAngAx val="0"/>
      <c:perspective val="0"/>
    </c:view3D>
    <c:floor>
      <c:thickness val="0"/>
    </c:floor>
    <c:sideWall>
      <c:thickness val="0"/>
    </c:sideWall>
    <c:backWall>
      <c:thickness val="0"/>
    </c:backWall>
    <c:plotArea>
      <c:layout>
        <c:manualLayout>
          <c:layoutTarget val="inner"/>
          <c:xMode val="edge"/>
          <c:yMode val="edge"/>
          <c:x val="0.27543424317617865"/>
          <c:y val="0.30701754385964952"/>
          <c:w val="0.45409429280397035"/>
          <c:h val="0.6447368421052635"/>
        </c:manualLayout>
      </c:layout>
      <c:pie3DChart>
        <c:varyColors val="1"/>
        <c:ser>
          <c:idx val="0"/>
          <c:order val="0"/>
          <c:tx>
            <c:strRef>
              <c:f>Sheet1!$A$2</c:f>
              <c:strCache>
                <c:ptCount val="1"/>
              </c:strCache>
            </c:strRef>
          </c:tx>
          <c:spPr>
            <a:solidFill>
              <a:schemeClr val="accent1"/>
            </a:solidFill>
            <a:ln w="22872">
              <a:solidFill>
                <a:schemeClr val="tx1"/>
              </a:solidFill>
              <a:prstDash val="solid"/>
            </a:ln>
          </c:spPr>
          <c:dPt>
            <c:idx val="1"/>
            <c:bubble3D val="0"/>
            <c:spPr>
              <a:solidFill>
                <a:schemeClr val="accent2"/>
              </a:solidFill>
              <a:ln w="22872">
                <a:solidFill>
                  <a:schemeClr val="tx1"/>
                </a:solidFill>
                <a:prstDash val="solid"/>
              </a:ln>
            </c:spPr>
            <c:extLst>
              <c:ext xmlns:c16="http://schemas.microsoft.com/office/drawing/2014/chart" uri="{C3380CC4-5D6E-409C-BE32-E72D297353CC}">
                <c16:uniqueId val="{00000001-14A9-40A6-BE16-80E345F02114}"/>
              </c:ext>
            </c:extLst>
          </c:dPt>
          <c:dPt>
            <c:idx val="2"/>
            <c:bubble3D val="0"/>
            <c:spPr>
              <a:solidFill>
                <a:schemeClr val="hlink"/>
              </a:solidFill>
              <a:ln w="22872">
                <a:solidFill>
                  <a:schemeClr val="tx1"/>
                </a:solidFill>
                <a:prstDash val="solid"/>
              </a:ln>
            </c:spPr>
            <c:extLst>
              <c:ext xmlns:c16="http://schemas.microsoft.com/office/drawing/2014/chart" uri="{C3380CC4-5D6E-409C-BE32-E72D297353CC}">
                <c16:uniqueId val="{00000003-14A9-40A6-BE16-80E345F02114}"/>
              </c:ext>
            </c:extLst>
          </c:dPt>
          <c:dPt>
            <c:idx val="3"/>
            <c:bubble3D val="0"/>
            <c:spPr>
              <a:solidFill>
                <a:schemeClr val="folHlink"/>
              </a:solidFill>
              <a:ln w="22872">
                <a:solidFill>
                  <a:schemeClr val="tx1"/>
                </a:solidFill>
                <a:prstDash val="solid"/>
              </a:ln>
            </c:spPr>
            <c:extLst>
              <c:ext xmlns:c16="http://schemas.microsoft.com/office/drawing/2014/chart" uri="{C3380CC4-5D6E-409C-BE32-E72D297353CC}">
                <c16:uniqueId val="{00000005-14A9-40A6-BE16-80E345F02114}"/>
              </c:ext>
            </c:extLst>
          </c:dPt>
          <c:dLbls>
            <c:dLbl>
              <c:idx val="0"/>
              <c:layout>
                <c:manualLayout>
                  <c:x val="-4.5462557243106119E-2"/>
                  <c:y val="6.3145872456319525E-4"/>
                </c:manualLayout>
              </c:layout>
              <c:tx>
                <c:rich>
                  <a:bodyPr/>
                  <a:lstStyle/>
                  <a:p>
                    <a:pPr>
                      <a:defRPr sz="1801" b="1" i="0" u="none" strike="noStrike" baseline="0">
                        <a:solidFill>
                          <a:schemeClr val="tx1"/>
                        </a:solidFill>
                        <a:latin typeface="Arial"/>
                        <a:ea typeface="Arial"/>
                        <a:cs typeface="Arial"/>
                      </a:defRPr>
                    </a:pPr>
                    <a:r>
                      <a:rPr lang="en-US" sz="1200" dirty="0"/>
                      <a:t>ARMY
 </a:t>
                    </a:r>
                    <a:r>
                      <a:rPr lang="en-US" sz="1200" dirty="0" smtClean="0"/>
                      <a:t>6%</a:t>
                    </a:r>
                    <a:endParaRPr lang="en-US" sz="1200" dirty="0"/>
                  </a:p>
                </c:rich>
              </c:tx>
              <c:spPr>
                <a:noFill/>
                <a:ln w="45745">
                  <a:no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4A9-40A6-BE16-80E345F02114}"/>
                </c:ext>
              </c:extLst>
            </c:dLbl>
            <c:dLbl>
              <c:idx val="1"/>
              <c:layout>
                <c:manualLayout>
                  <c:x val="-1.9153042233357259E-2"/>
                  <c:y val="1.4504765851637259E-3"/>
                </c:manualLayout>
              </c:layout>
              <c:tx>
                <c:rich>
                  <a:bodyPr/>
                  <a:lstStyle/>
                  <a:p>
                    <a:fld id="{CE31C26A-58EC-4112-B2DF-4D05DEBFAC62}" type="CATEGORYNAME">
                      <a:rPr lang="en-US" sz="1200"/>
                      <a:pPr/>
                      <a:t>[CATEGORY NAME]</a:t>
                    </a:fld>
                    <a:r>
                      <a:rPr lang="en-US" sz="1200" baseline="0" dirty="0"/>
                      <a:t>
</a:t>
                    </a:r>
                    <a:fld id="{79FF0D7E-6323-490A-AC3F-D0E8A72AD010}" type="PERCENTAGE">
                      <a:rPr lang="en-US" sz="1200" baseline="0"/>
                      <a:pPr/>
                      <a:t>[PERCENTAGE]</a:t>
                    </a:fld>
                    <a:endParaRPr lang="en-US" sz="12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14A9-40A6-BE16-80E345F02114}"/>
                </c:ext>
              </c:extLst>
            </c:dLbl>
            <c:dLbl>
              <c:idx val="2"/>
              <c:layout>
                <c:manualLayout>
                  <c:x val="8.5330465318274804E-3"/>
                  <c:y val="3.594896331738448E-2"/>
                </c:manualLayout>
              </c:layout>
              <c:tx>
                <c:rich>
                  <a:bodyPr/>
                  <a:lstStyle/>
                  <a:p>
                    <a:fld id="{79695D7B-8BC1-4D86-AB58-DCBF6EBF1ED6}" type="CATEGORYNAME">
                      <a:rPr lang="en-US" sz="1200"/>
                      <a:pPr/>
                      <a:t>[CATEGORY NAME]</a:t>
                    </a:fld>
                    <a:r>
                      <a:rPr lang="en-US" sz="1200" baseline="0" dirty="0"/>
                      <a:t>
</a:t>
                    </a:r>
                    <a:fld id="{56EB7390-FC3D-46FA-A961-ED35E44B125A}" type="PERCENTAGE">
                      <a:rPr lang="en-US" sz="1200" baseline="0"/>
                      <a:pPr/>
                      <a:t>[PERCENTAGE]</a:t>
                    </a:fld>
                    <a:endParaRPr lang="en-US" sz="12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14A9-40A6-BE16-80E345F02114}"/>
                </c:ext>
              </c:extLst>
            </c:dLbl>
            <c:dLbl>
              <c:idx val="3"/>
              <c:layout>
                <c:manualLayout>
                  <c:x val="0.17291510379384395"/>
                  <c:y val="-0.16084516947343316"/>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14A9-40A6-BE16-80E345F02114}"/>
                </c:ext>
              </c:extLst>
            </c:dLbl>
            <c:numFmt formatCode="0%" sourceLinked="0"/>
            <c:spPr>
              <a:noFill/>
              <a:ln w="45745">
                <a:noFill/>
              </a:ln>
            </c:spPr>
            <c:txPr>
              <a:bodyPr/>
              <a:lstStyle/>
              <a:p>
                <a:pPr>
                  <a:defRPr sz="2161" b="1" i="0" u="none" strike="noStrike" baseline="0">
                    <a:solidFill>
                      <a:schemeClr val="tx1"/>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ARMY</c:v>
                </c:pt>
                <c:pt idx="1">
                  <c:v>NAVY</c:v>
                </c:pt>
                <c:pt idx="2">
                  <c:v>USAF</c:v>
                </c:pt>
                <c:pt idx="3">
                  <c:v>USMC</c:v>
                </c:pt>
              </c:strCache>
            </c:strRef>
          </c:cat>
          <c:val>
            <c:numRef>
              <c:f>Sheet1!$B$2:$E$2</c:f>
              <c:numCache>
                <c:formatCode>General</c:formatCode>
                <c:ptCount val="4"/>
                <c:pt idx="0">
                  <c:v>4</c:v>
                </c:pt>
                <c:pt idx="1">
                  <c:v>0</c:v>
                </c:pt>
                <c:pt idx="2">
                  <c:v>5</c:v>
                </c:pt>
                <c:pt idx="3">
                  <c:v>126</c:v>
                </c:pt>
              </c:numCache>
            </c:numRef>
          </c:val>
          <c:extLst>
            <c:ext xmlns:c16="http://schemas.microsoft.com/office/drawing/2014/chart" uri="{C3380CC4-5D6E-409C-BE32-E72D297353CC}">
              <c16:uniqueId val="{00000007-14A9-40A6-BE16-80E345F02114}"/>
            </c:ext>
          </c:extLst>
        </c:ser>
        <c:dLbls>
          <c:showLegendKey val="0"/>
          <c:showVal val="0"/>
          <c:showCatName val="1"/>
          <c:showSerName val="0"/>
          <c:showPercent val="1"/>
          <c:showBubbleSize val="0"/>
          <c:showLeaderLines val="0"/>
        </c:dLbls>
      </c:pie3DChart>
      <c:spPr>
        <a:noFill/>
        <a:ln w="45745">
          <a:noFill/>
        </a:ln>
      </c:spPr>
    </c:plotArea>
    <c:plotVisOnly val="1"/>
    <c:dispBlanksAs val="zero"/>
    <c:showDLblsOverMax val="0"/>
  </c:chart>
  <c:spPr>
    <a:noFill/>
    <a:ln>
      <a:noFill/>
    </a:ln>
  </c:spPr>
  <c:txPr>
    <a:bodyPr/>
    <a:lstStyle/>
    <a:p>
      <a:pPr>
        <a:defRPr sz="4367" b="1" i="0" u="none" strike="noStrike" baseline="0">
          <a:solidFill>
            <a:schemeClr val="tx1"/>
          </a:solidFill>
          <a:latin typeface="Arial"/>
          <a:ea typeface="Arial"/>
          <a:cs typeface="Arial"/>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0-06-29T08:42:48.368" idx="3">
    <p:pos x="10" y="10"/>
    <p:text>All of the data on the next slides is updated for CY19</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3043238" cy="466725"/>
          </a:xfrm>
          <a:prstGeom prst="rect">
            <a:avLst/>
          </a:prstGeom>
          <a:noFill/>
          <a:ln w="9525">
            <a:noFill/>
            <a:miter lim="800000"/>
            <a:headEnd/>
            <a:tailEnd/>
          </a:ln>
          <a:effectLst/>
        </p:spPr>
        <p:txBody>
          <a:bodyPr vert="horz" wrap="square" lIns="93112" tIns="46557" rIns="93112" bIns="46557" numCol="1" anchor="t" anchorCtr="0" compatLnSpc="1">
            <a:prstTxWarp prst="textNoShape">
              <a:avLst/>
            </a:prstTxWarp>
          </a:bodyPr>
          <a:lstStyle>
            <a:lvl1pPr defTabSz="930275" eaLnBrk="0" hangingPunct="0">
              <a:defRPr sz="1200" b="0">
                <a:cs typeface="+mn-cs"/>
              </a:defRPr>
            </a:lvl1pPr>
          </a:lstStyle>
          <a:p>
            <a:pPr>
              <a:defRPr/>
            </a:pPr>
            <a:endParaRPr lang="en-US"/>
          </a:p>
        </p:txBody>
      </p:sp>
      <p:sp>
        <p:nvSpPr>
          <p:cNvPr id="4099" name="Rectangle 1027"/>
          <p:cNvSpPr>
            <a:spLocks noGrp="1" noChangeArrowheads="1"/>
          </p:cNvSpPr>
          <p:nvPr>
            <p:ph type="dt" sz="quarter" idx="1"/>
          </p:nvPr>
        </p:nvSpPr>
        <p:spPr bwMode="auto">
          <a:xfrm>
            <a:off x="3979863" y="0"/>
            <a:ext cx="3043237" cy="466725"/>
          </a:xfrm>
          <a:prstGeom prst="rect">
            <a:avLst/>
          </a:prstGeom>
          <a:noFill/>
          <a:ln w="9525">
            <a:noFill/>
            <a:miter lim="800000"/>
            <a:headEnd/>
            <a:tailEnd/>
          </a:ln>
          <a:effectLst/>
        </p:spPr>
        <p:txBody>
          <a:bodyPr vert="horz" wrap="square" lIns="93112" tIns="46557" rIns="93112" bIns="46557" numCol="1" anchor="t" anchorCtr="0" compatLnSpc="1">
            <a:prstTxWarp prst="textNoShape">
              <a:avLst/>
            </a:prstTxWarp>
          </a:bodyPr>
          <a:lstStyle>
            <a:lvl1pPr algn="r" defTabSz="930275" eaLnBrk="0" hangingPunct="0">
              <a:defRPr sz="1200" b="0">
                <a:cs typeface="+mn-cs"/>
              </a:defRPr>
            </a:lvl1pPr>
          </a:lstStyle>
          <a:p>
            <a:pPr>
              <a:defRPr/>
            </a:pPr>
            <a:fld id="{967A4851-07D1-4FFA-9E96-CE3F3DBD28DC}" type="datetime1">
              <a:rPr lang="en-US"/>
              <a:pPr>
                <a:defRPr/>
              </a:pPr>
              <a:t>7/29/2021</a:t>
            </a:fld>
            <a:endParaRPr lang="en-US"/>
          </a:p>
        </p:txBody>
      </p:sp>
      <p:sp>
        <p:nvSpPr>
          <p:cNvPr id="4100" name="Rectangle 1028"/>
          <p:cNvSpPr>
            <a:spLocks noGrp="1" noChangeArrowheads="1"/>
          </p:cNvSpPr>
          <p:nvPr>
            <p:ph type="ftr" sz="quarter" idx="2"/>
          </p:nvPr>
        </p:nvSpPr>
        <p:spPr bwMode="auto">
          <a:xfrm>
            <a:off x="0" y="8842375"/>
            <a:ext cx="3043238" cy="466725"/>
          </a:xfrm>
          <a:prstGeom prst="rect">
            <a:avLst/>
          </a:prstGeom>
          <a:noFill/>
          <a:ln w="9525">
            <a:noFill/>
            <a:miter lim="800000"/>
            <a:headEnd/>
            <a:tailEnd/>
          </a:ln>
          <a:effectLst/>
        </p:spPr>
        <p:txBody>
          <a:bodyPr vert="horz" wrap="square" lIns="93112" tIns="46557" rIns="93112" bIns="46557" numCol="1" anchor="b" anchorCtr="0" compatLnSpc="1">
            <a:prstTxWarp prst="textNoShape">
              <a:avLst/>
            </a:prstTxWarp>
          </a:bodyPr>
          <a:lstStyle>
            <a:lvl1pPr defTabSz="930275" eaLnBrk="0" hangingPunct="0">
              <a:defRPr sz="1200" b="0">
                <a:cs typeface="+mn-cs"/>
              </a:defRPr>
            </a:lvl1pPr>
          </a:lstStyle>
          <a:p>
            <a:pPr>
              <a:defRPr/>
            </a:pPr>
            <a:r>
              <a:rPr lang="en-US"/>
              <a:t>SSGT LEE, HQMC, PSL CORRECTIONS</a:t>
            </a:r>
          </a:p>
        </p:txBody>
      </p:sp>
      <p:sp>
        <p:nvSpPr>
          <p:cNvPr id="4101" name="Rectangle 1029"/>
          <p:cNvSpPr>
            <a:spLocks noGrp="1" noChangeArrowheads="1"/>
          </p:cNvSpPr>
          <p:nvPr>
            <p:ph type="sldNum" sz="quarter" idx="3"/>
          </p:nvPr>
        </p:nvSpPr>
        <p:spPr bwMode="auto">
          <a:xfrm>
            <a:off x="3979863" y="8842375"/>
            <a:ext cx="3043237" cy="466725"/>
          </a:xfrm>
          <a:prstGeom prst="rect">
            <a:avLst/>
          </a:prstGeom>
          <a:noFill/>
          <a:ln w="9525">
            <a:noFill/>
            <a:miter lim="800000"/>
            <a:headEnd/>
            <a:tailEnd/>
          </a:ln>
          <a:effectLst/>
        </p:spPr>
        <p:txBody>
          <a:bodyPr vert="horz" wrap="square" lIns="93112" tIns="46557" rIns="93112" bIns="46557" numCol="1" anchor="b" anchorCtr="0" compatLnSpc="1">
            <a:prstTxWarp prst="textNoShape">
              <a:avLst/>
            </a:prstTxWarp>
          </a:bodyPr>
          <a:lstStyle>
            <a:lvl1pPr algn="r" defTabSz="930275" eaLnBrk="0" hangingPunct="0">
              <a:defRPr sz="1200" b="0">
                <a:cs typeface="+mn-cs"/>
              </a:defRPr>
            </a:lvl1pPr>
          </a:lstStyle>
          <a:p>
            <a:pPr>
              <a:defRPr/>
            </a:pPr>
            <a:fld id="{6369B0F6-FA5F-4774-AB79-C777E2AC24E4}" type="slidenum">
              <a:rPr lang="en-US"/>
              <a:pPr>
                <a:defRPr/>
              </a:pPr>
              <a:t>‹#›</a:t>
            </a:fld>
            <a:endParaRPr lang="en-US"/>
          </a:p>
        </p:txBody>
      </p:sp>
    </p:spTree>
    <p:extLst>
      <p:ext uri="{BB962C8B-B14F-4D97-AF65-F5344CB8AC3E}">
        <p14:creationId xmlns:p14="http://schemas.microsoft.com/office/powerpoint/2010/main" val="292076265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3074"/>
          <p:cNvSpPr>
            <a:spLocks noGrp="1" noChangeArrowheads="1"/>
          </p:cNvSpPr>
          <p:nvPr>
            <p:ph type="hdr" sz="quarter"/>
          </p:nvPr>
        </p:nvSpPr>
        <p:spPr bwMode="auto">
          <a:xfrm>
            <a:off x="0" y="0"/>
            <a:ext cx="3060700" cy="460375"/>
          </a:xfrm>
          <a:prstGeom prst="rect">
            <a:avLst/>
          </a:prstGeom>
          <a:noFill/>
          <a:ln w="9525">
            <a:noFill/>
            <a:miter lim="800000"/>
            <a:headEnd/>
            <a:tailEnd/>
          </a:ln>
          <a:effectLst/>
        </p:spPr>
        <p:txBody>
          <a:bodyPr vert="horz" wrap="square" lIns="91577" tIns="45788" rIns="91577" bIns="45788" numCol="1" anchor="t" anchorCtr="0" compatLnSpc="1">
            <a:prstTxWarp prst="textNoShape">
              <a:avLst/>
            </a:prstTxWarp>
          </a:bodyPr>
          <a:lstStyle>
            <a:lvl1pPr defTabSz="915988" eaLnBrk="0" hangingPunct="0">
              <a:defRPr sz="1200" b="0">
                <a:cs typeface="+mn-cs"/>
              </a:defRPr>
            </a:lvl1pPr>
          </a:lstStyle>
          <a:p>
            <a:pPr>
              <a:defRPr/>
            </a:pPr>
            <a:endParaRPr lang="en-US"/>
          </a:p>
        </p:txBody>
      </p:sp>
      <p:sp>
        <p:nvSpPr>
          <p:cNvPr id="39939" name="Rectangle 3075"/>
          <p:cNvSpPr>
            <a:spLocks noGrp="1" noChangeArrowheads="1"/>
          </p:cNvSpPr>
          <p:nvPr>
            <p:ph type="dt" idx="1"/>
          </p:nvPr>
        </p:nvSpPr>
        <p:spPr bwMode="auto">
          <a:xfrm>
            <a:off x="3978275" y="0"/>
            <a:ext cx="3060700" cy="460375"/>
          </a:xfrm>
          <a:prstGeom prst="rect">
            <a:avLst/>
          </a:prstGeom>
          <a:noFill/>
          <a:ln w="9525">
            <a:noFill/>
            <a:miter lim="800000"/>
            <a:headEnd/>
            <a:tailEnd/>
          </a:ln>
          <a:effectLst/>
        </p:spPr>
        <p:txBody>
          <a:bodyPr vert="horz" wrap="square" lIns="91577" tIns="45788" rIns="91577" bIns="45788" numCol="1" anchor="t" anchorCtr="0" compatLnSpc="1">
            <a:prstTxWarp prst="textNoShape">
              <a:avLst/>
            </a:prstTxWarp>
          </a:bodyPr>
          <a:lstStyle>
            <a:lvl1pPr algn="r" defTabSz="915988" eaLnBrk="0" hangingPunct="0">
              <a:defRPr sz="1200" b="0">
                <a:cs typeface="+mn-cs"/>
              </a:defRPr>
            </a:lvl1pPr>
          </a:lstStyle>
          <a:p>
            <a:pPr>
              <a:defRPr/>
            </a:pPr>
            <a:fld id="{BB0C59F9-5FFD-40E9-88B0-95DEFE19C296}" type="datetime1">
              <a:rPr lang="en-US"/>
              <a:pPr>
                <a:defRPr/>
              </a:pPr>
              <a:t>7/29/2021</a:t>
            </a:fld>
            <a:endParaRPr lang="en-US"/>
          </a:p>
        </p:txBody>
      </p:sp>
      <p:sp>
        <p:nvSpPr>
          <p:cNvPr id="22532" name="Rectangle 3076"/>
          <p:cNvSpPr>
            <a:spLocks noGrp="1" noRot="1" noChangeAspect="1" noChangeArrowheads="1" noTextEdit="1"/>
          </p:cNvSpPr>
          <p:nvPr>
            <p:ph type="sldImg" idx="2"/>
          </p:nvPr>
        </p:nvSpPr>
        <p:spPr bwMode="auto">
          <a:xfrm>
            <a:off x="1176338" y="687388"/>
            <a:ext cx="4687887" cy="3516312"/>
          </a:xfrm>
          <a:prstGeom prst="rect">
            <a:avLst/>
          </a:prstGeom>
          <a:noFill/>
          <a:ln w="9525">
            <a:solidFill>
              <a:srgbClr val="000000"/>
            </a:solidFill>
            <a:miter lim="800000"/>
            <a:headEnd/>
            <a:tailEnd/>
          </a:ln>
        </p:spPr>
      </p:sp>
      <p:sp>
        <p:nvSpPr>
          <p:cNvPr id="39941" name="Rectangle 3077"/>
          <p:cNvSpPr>
            <a:spLocks noGrp="1" noChangeArrowheads="1"/>
          </p:cNvSpPr>
          <p:nvPr>
            <p:ph type="body" sz="quarter" idx="3"/>
          </p:nvPr>
        </p:nvSpPr>
        <p:spPr bwMode="auto">
          <a:xfrm>
            <a:off x="919163" y="4433888"/>
            <a:ext cx="5202237" cy="4205287"/>
          </a:xfrm>
          <a:prstGeom prst="rect">
            <a:avLst/>
          </a:prstGeom>
          <a:noFill/>
          <a:ln w="9525">
            <a:noFill/>
            <a:miter lim="800000"/>
            <a:headEnd/>
            <a:tailEnd/>
          </a:ln>
          <a:effectLst/>
        </p:spPr>
        <p:txBody>
          <a:bodyPr vert="horz" wrap="square" lIns="91577" tIns="45788" rIns="91577" bIns="457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3078"/>
          <p:cNvSpPr>
            <a:spLocks noGrp="1" noChangeArrowheads="1"/>
          </p:cNvSpPr>
          <p:nvPr>
            <p:ph type="ftr" sz="quarter" idx="4"/>
          </p:nvPr>
        </p:nvSpPr>
        <p:spPr bwMode="auto">
          <a:xfrm>
            <a:off x="0" y="8866188"/>
            <a:ext cx="3060700" cy="460375"/>
          </a:xfrm>
          <a:prstGeom prst="rect">
            <a:avLst/>
          </a:prstGeom>
          <a:noFill/>
          <a:ln w="9525">
            <a:noFill/>
            <a:miter lim="800000"/>
            <a:headEnd/>
            <a:tailEnd/>
          </a:ln>
          <a:effectLst/>
        </p:spPr>
        <p:txBody>
          <a:bodyPr vert="horz" wrap="square" lIns="91577" tIns="45788" rIns="91577" bIns="45788" numCol="1" anchor="b" anchorCtr="0" compatLnSpc="1">
            <a:prstTxWarp prst="textNoShape">
              <a:avLst/>
            </a:prstTxWarp>
          </a:bodyPr>
          <a:lstStyle>
            <a:lvl1pPr defTabSz="915988" eaLnBrk="0" hangingPunct="0">
              <a:defRPr sz="1200" b="0">
                <a:cs typeface="+mn-cs"/>
              </a:defRPr>
            </a:lvl1pPr>
          </a:lstStyle>
          <a:p>
            <a:pPr>
              <a:defRPr/>
            </a:pPr>
            <a:r>
              <a:rPr lang="en-US"/>
              <a:t>SSGT LEE, HQMC, PSL CORRECTIONS</a:t>
            </a:r>
          </a:p>
        </p:txBody>
      </p:sp>
      <p:sp>
        <p:nvSpPr>
          <p:cNvPr id="39943" name="Rectangle 3079"/>
          <p:cNvSpPr>
            <a:spLocks noGrp="1" noChangeArrowheads="1"/>
          </p:cNvSpPr>
          <p:nvPr>
            <p:ph type="sldNum" sz="quarter" idx="5"/>
          </p:nvPr>
        </p:nvSpPr>
        <p:spPr bwMode="auto">
          <a:xfrm>
            <a:off x="3978275" y="8866188"/>
            <a:ext cx="3060700" cy="460375"/>
          </a:xfrm>
          <a:prstGeom prst="rect">
            <a:avLst/>
          </a:prstGeom>
          <a:noFill/>
          <a:ln w="9525">
            <a:noFill/>
            <a:miter lim="800000"/>
            <a:headEnd/>
            <a:tailEnd/>
          </a:ln>
          <a:effectLst/>
        </p:spPr>
        <p:txBody>
          <a:bodyPr vert="horz" wrap="square" lIns="91577" tIns="45788" rIns="91577" bIns="45788" numCol="1" anchor="b" anchorCtr="0" compatLnSpc="1">
            <a:prstTxWarp prst="textNoShape">
              <a:avLst/>
            </a:prstTxWarp>
          </a:bodyPr>
          <a:lstStyle>
            <a:lvl1pPr algn="r" defTabSz="915988" eaLnBrk="0" hangingPunct="0">
              <a:defRPr sz="1200" b="0">
                <a:cs typeface="+mn-cs"/>
              </a:defRPr>
            </a:lvl1pPr>
          </a:lstStyle>
          <a:p>
            <a:pPr>
              <a:defRPr/>
            </a:pPr>
            <a:fld id="{EDCA6580-D0BA-4E4D-9D2B-2E29A7ED2C81}" type="slidenum">
              <a:rPr lang="en-US"/>
              <a:pPr>
                <a:defRPr/>
              </a:pPr>
              <a:t>‹#›</a:t>
            </a:fld>
            <a:endParaRPr lang="en-US"/>
          </a:p>
        </p:txBody>
      </p:sp>
    </p:spTree>
    <p:extLst>
      <p:ext uri="{BB962C8B-B14F-4D97-AF65-F5344CB8AC3E}">
        <p14:creationId xmlns:p14="http://schemas.microsoft.com/office/powerpoint/2010/main" val="3002748915"/>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cs typeface="Arial" charset="0"/>
              </a:defRPr>
            </a:lvl1pPr>
            <a:lvl2pPr marL="742950" indent="-285750" eaLnBrk="0" hangingPunct="0">
              <a:defRPr sz="1200">
                <a:solidFill>
                  <a:schemeClr val="tx1"/>
                </a:solidFill>
                <a:latin typeface="Times New Roman" pitchFamily="18" charset="0"/>
                <a:cs typeface="Arial" charset="0"/>
              </a:defRPr>
            </a:lvl2pPr>
            <a:lvl3pPr marL="1143000" indent="-228600" eaLnBrk="0" hangingPunct="0">
              <a:defRPr sz="1200">
                <a:solidFill>
                  <a:schemeClr val="tx1"/>
                </a:solidFill>
                <a:latin typeface="Times New Roman" pitchFamily="18" charset="0"/>
                <a:cs typeface="Arial" charset="0"/>
              </a:defRPr>
            </a:lvl3pPr>
            <a:lvl4pPr marL="1600200" indent="-228600" eaLnBrk="0" hangingPunct="0">
              <a:defRPr sz="1200">
                <a:solidFill>
                  <a:schemeClr val="tx1"/>
                </a:solidFill>
                <a:latin typeface="Times New Roman" pitchFamily="18" charset="0"/>
                <a:cs typeface="Arial" charset="0"/>
              </a:defRPr>
            </a:lvl4pPr>
            <a:lvl5pPr marL="2057400" indent="-228600" eaLnBrk="0" hangingPunct="0">
              <a:defRPr sz="12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200">
                <a:solidFill>
                  <a:schemeClr val="tx1"/>
                </a:solidFill>
                <a:latin typeface="Times New Roman" pitchFamily="18" charset="0"/>
                <a:cs typeface="Arial" charset="0"/>
              </a:defRPr>
            </a:lvl9pPr>
          </a:lstStyle>
          <a:p>
            <a:pPr eaLnBrk="1" hangingPunct="1"/>
            <a:fld id="{5AC4241D-BE09-4679-9550-EC10889D68A3}" type="slidenum">
              <a:rPr lang="en-US" altLang="en-US">
                <a:solidFill>
                  <a:prstClr val="black"/>
                </a:solidFill>
              </a:rPr>
              <a:pPr eaLnBrk="1" hangingPunct="1"/>
              <a:t>1</a:t>
            </a:fld>
            <a:endParaRPr lang="en-US" altLang="en-US">
              <a:solidFill>
                <a:prstClr val="black"/>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dirty="0" smtClean="0"/>
          </a:p>
        </p:txBody>
      </p:sp>
    </p:spTree>
    <p:extLst>
      <p:ext uri="{BB962C8B-B14F-4D97-AF65-F5344CB8AC3E}">
        <p14:creationId xmlns:p14="http://schemas.microsoft.com/office/powerpoint/2010/main" val="65660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A453A7-1E27-413B-9367-0A50DCBDD20C}"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60052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BB0C59F9-5FFD-40E9-88B0-95DEFE19C296}" type="datetime1">
              <a:rPr lang="en-US" smtClean="0"/>
              <a:pPr>
                <a:defRPr/>
              </a:pPr>
              <a:t>7/29/2021</a:t>
            </a:fld>
            <a:endParaRPr lang="en-US"/>
          </a:p>
        </p:txBody>
      </p:sp>
      <p:sp>
        <p:nvSpPr>
          <p:cNvPr id="5" name="Footer Placeholder 4"/>
          <p:cNvSpPr>
            <a:spLocks noGrp="1"/>
          </p:cNvSpPr>
          <p:nvPr>
            <p:ph type="ftr" sz="quarter" idx="11"/>
          </p:nvPr>
        </p:nvSpPr>
        <p:spPr/>
        <p:txBody>
          <a:bodyPr/>
          <a:lstStyle/>
          <a:p>
            <a:pPr>
              <a:defRPr/>
            </a:pPr>
            <a:r>
              <a:rPr lang="en-US" smtClean="0"/>
              <a:t>SSGT LEE, HQMC, PSL CORRECTIONS</a:t>
            </a:r>
            <a:endParaRPr lang="en-US"/>
          </a:p>
        </p:txBody>
      </p:sp>
      <p:sp>
        <p:nvSpPr>
          <p:cNvPr id="6" name="Slide Number Placeholder 5"/>
          <p:cNvSpPr>
            <a:spLocks noGrp="1"/>
          </p:cNvSpPr>
          <p:nvPr>
            <p:ph type="sldNum" sz="quarter" idx="12"/>
          </p:nvPr>
        </p:nvSpPr>
        <p:spPr/>
        <p:txBody>
          <a:bodyPr/>
          <a:lstStyle/>
          <a:p>
            <a:pPr>
              <a:defRPr/>
            </a:pPr>
            <a:fld id="{EDCA6580-D0BA-4E4D-9D2B-2E29A7ED2C81}" type="slidenum">
              <a:rPr lang="en-US" smtClean="0"/>
              <a:pPr>
                <a:defRPr/>
              </a:pPr>
              <a:t>14</a:t>
            </a:fld>
            <a:endParaRPr lang="en-US"/>
          </a:p>
        </p:txBody>
      </p:sp>
    </p:spTree>
    <p:extLst>
      <p:ext uri="{BB962C8B-B14F-4D97-AF65-F5344CB8AC3E}">
        <p14:creationId xmlns:p14="http://schemas.microsoft.com/office/powerpoint/2010/main" val="288040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15"/>
          <p:cNvGrpSpPr>
            <a:grpSpLocks/>
          </p:cNvGrpSpPr>
          <p:nvPr/>
        </p:nvGrpSpPr>
        <p:grpSpPr bwMode="auto">
          <a:xfrm>
            <a:off x="8054975" y="228600"/>
            <a:ext cx="860425" cy="912813"/>
            <a:chOff x="4881" y="240"/>
            <a:chExt cx="639" cy="822"/>
          </a:xfrm>
        </p:grpSpPr>
        <p:pic>
          <p:nvPicPr>
            <p:cNvPr id="6149" name="Picture 16"/>
            <p:cNvPicPr>
              <a:picLocks noChangeAspect="1" noChangeArrowheads="1"/>
            </p:cNvPicPr>
            <p:nvPr/>
          </p:nvPicPr>
          <p:blipFill>
            <a:blip r:embed="rId17" cstate="print"/>
            <a:srcRect/>
            <a:stretch>
              <a:fillRect/>
            </a:stretch>
          </p:blipFill>
          <p:spPr bwMode="auto">
            <a:xfrm>
              <a:off x="4882" y="320"/>
              <a:ext cx="598" cy="636"/>
            </a:xfrm>
            <a:prstGeom prst="rect">
              <a:avLst/>
            </a:prstGeom>
            <a:noFill/>
            <a:ln w="9525">
              <a:noFill/>
              <a:miter lim="800000"/>
              <a:headEnd/>
              <a:tailEnd/>
            </a:ln>
          </p:spPr>
        </p:pic>
        <p:sp>
          <p:nvSpPr>
            <p:cNvPr id="6150" name="WordArt 17"/>
            <p:cNvSpPr>
              <a:spLocks noChangeAspect="1" noChangeArrowheads="1" noChangeShapeType="1" noTextEdit="1"/>
            </p:cNvSpPr>
            <p:nvPr/>
          </p:nvSpPr>
          <p:spPr bwMode="auto">
            <a:xfrm>
              <a:off x="4881" y="240"/>
              <a:ext cx="639" cy="278"/>
            </a:xfrm>
            <a:prstGeom prst="rect">
              <a:avLst/>
            </a:prstGeom>
          </p:spPr>
          <p:txBody>
            <a:bodyPr spcFirstLastPara="1" wrap="none" fromWordArt="1">
              <a:prstTxWarp prst="textArchUp">
                <a:avLst>
                  <a:gd name="adj" fmla="val 11040012"/>
                </a:avLst>
              </a:prstTxWarp>
            </a:bodyPr>
            <a:lstStyle/>
            <a:p>
              <a:pPr algn="ctr"/>
              <a:r>
                <a:rPr lang="en-US" sz="1200" kern="10">
                  <a:ln w="9525">
                    <a:solidFill>
                      <a:srgbClr val="000000"/>
                    </a:solidFill>
                    <a:round/>
                    <a:headEnd/>
                    <a:tailEnd/>
                  </a:ln>
                  <a:solidFill>
                    <a:srgbClr val="FF0000"/>
                  </a:solidFill>
                  <a:latin typeface="Arial"/>
                  <a:cs typeface="Arial"/>
                </a:rPr>
                <a:t>Plans, Policies,</a:t>
              </a:r>
            </a:p>
          </p:txBody>
        </p:sp>
        <p:sp>
          <p:nvSpPr>
            <p:cNvPr id="6151" name="WordArt 18"/>
            <p:cNvSpPr>
              <a:spLocks noChangeAspect="1" noChangeArrowheads="1" noChangeShapeType="1" noTextEdit="1"/>
            </p:cNvSpPr>
            <p:nvPr/>
          </p:nvSpPr>
          <p:spPr bwMode="auto">
            <a:xfrm>
              <a:off x="4881" y="837"/>
              <a:ext cx="599" cy="225"/>
            </a:xfrm>
            <a:prstGeom prst="rect">
              <a:avLst/>
            </a:prstGeom>
          </p:spPr>
          <p:txBody>
            <a:bodyPr spcFirstLastPara="1" wrap="none" fromWordArt="1">
              <a:prstTxWarp prst="textArchDown">
                <a:avLst>
                  <a:gd name="adj" fmla="val 0"/>
                </a:avLst>
              </a:prstTxWarp>
            </a:bodyPr>
            <a:lstStyle/>
            <a:p>
              <a:pPr algn="ctr"/>
              <a:r>
                <a:rPr lang="en-US" sz="1200" kern="10">
                  <a:ln w="9525">
                    <a:solidFill>
                      <a:srgbClr val="000000"/>
                    </a:solidFill>
                    <a:round/>
                    <a:headEnd/>
                    <a:tailEnd/>
                  </a:ln>
                  <a:solidFill>
                    <a:srgbClr val="FF0000"/>
                  </a:solidFill>
                  <a:latin typeface="Arial"/>
                  <a:cs typeface="Arial"/>
                </a:rPr>
                <a:t>&amp; Operations</a:t>
              </a:r>
            </a:p>
          </p:txBody>
        </p:sp>
      </p:grpSp>
      <p:sp>
        <p:nvSpPr>
          <p:cNvPr id="1027" name="Line 23"/>
          <p:cNvSpPr>
            <a:spLocks noChangeShapeType="1"/>
          </p:cNvSpPr>
          <p:nvPr/>
        </p:nvSpPr>
        <p:spPr bwMode="auto">
          <a:xfrm flipV="1">
            <a:off x="0" y="1371600"/>
            <a:ext cx="9144000" cy="0"/>
          </a:xfrm>
          <a:prstGeom prst="line">
            <a:avLst/>
          </a:prstGeom>
          <a:noFill/>
          <a:ln w="76200">
            <a:solidFill>
              <a:srgbClr val="FF3300"/>
            </a:solidFill>
            <a:round/>
            <a:headEnd/>
            <a:tailEnd/>
          </a:ln>
        </p:spPr>
        <p:txBody>
          <a:bodyPr wrap="none" anchor="ctr"/>
          <a:lstStyle/>
          <a:p>
            <a:pPr>
              <a:defRPr/>
            </a:pPr>
            <a:endParaRPr lang="en-US"/>
          </a:p>
        </p:txBody>
      </p:sp>
      <p:pic>
        <p:nvPicPr>
          <p:cNvPr id="6148" name="Picture 24" descr="usmc_seal"/>
          <p:cNvPicPr>
            <a:picLocks noChangeAspect="1" noChangeArrowheads="1"/>
          </p:cNvPicPr>
          <p:nvPr/>
        </p:nvPicPr>
        <p:blipFill>
          <a:blip r:embed="rId18" cstate="print"/>
          <a:srcRect/>
          <a:stretch>
            <a:fillRect/>
          </a:stretch>
        </p:blipFill>
        <p:spPr bwMode="auto">
          <a:xfrm>
            <a:off x="76200" y="152400"/>
            <a:ext cx="1068388" cy="1058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0" fontAlgn="base" hangingPunct="0">
        <a:spcBef>
          <a:spcPct val="0"/>
        </a:spcBef>
        <a:spcAft>
          <a:spcPct val="0"/>
        </a:spcAft>
        <a:defRPr sz="3600" b="1">
          <a:solidFill>
            <a:schemeClr val="tx1"/>
          </a:solidFill>
          <a:latin typeface="Arial" charset="0"/>
          <a:cs typeface="Arial" charset="0"/>
        </a:defRPr>
      </a:lvl6pPr>
      <a:lvl7pPr marL="914400" algn="ctr" rtl="0" eaLnBrk="0" fontAlgn="base" hangingPunct="0">
        <a:spcBef>
          <a:spcPct val="0"/>
        </a:spcBef>
        <a:spcAft>
          <a:spcPct val="0"/>
        </a:spcAft>
        <a:defRPr sz="3600" b="1">
          <a:solidFill>
            <a:schemeClr val="tx1"/>
          </a:solidFill>
          <a:latin typeface="Arial" charset="0"/>
          <a:cs typeface="Arial" charset="0"/>
        </a:defRPr>
      </a:lvl7pPr>
      <a:lvl8pPr marL="1371600" algn="ctr" rtl="0" eaLnBrk="0" fontAlgn="base" hangingPunct="0">
        <a:spcBef>
          <a:spcPct val="0"/>
        </a:spcBef>
        <a:spcAft>
          <a:spcPct val="0"/>
        </a:spcAft>
        <a:defRPr sz="3600" b="1">
          <a:solidFill>
            <a:schemeClr val="tx1"/>
          </a:solidFill>
          <a:latin typeface="Arial" charset="0"/>
          <a:cs typeface="Arial" charset="0"/>
        </a:defRPr>
      </a:lvl8pPr>
      <a:lvl9pPr marL="1828800" algn="ctr" rtl="0" eaLnBrk="0" fontAlgn="base" hangingPunct="0">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cs typeface="+mn-cs"/>
        </a:defRPr>
      </a:lvl2pPr>
      <a:lvl3pPr marL="1143000" indent="-228600" algn="l" rtl="0" eaLnBrk="0" fontAlgn="base" hangingPunct="0">
        <a:spcBef>
          <a:spcPct val="20000"/>
        </a:spcBef>
        <a:spcAft>
          <a:spcPct val="0"/>
        </a:spcAft>
        <a:buChar char="•"/>
        <a:defRPr sz="2000" b="1">
          <a:solidFill>
            <a:schemeClr val="tx1"/>
          </a:solidFill>
          <a:latin typeface="+mn-lt"/>
          <a:cs typeface="+mn-cs"/>
        </a:defRPr>
      </a:lvl3pPr>
      <a:lvl4pPr marL="1600200" indent="-228600" algn="l" rtl="0" eaLnBrk="0" fontAlgn="base" hangingPunct="0">
        <a:spcBef>
          <a:spcPct val="20000"/>
        </a:spcBef>
        <a:spcAft>
          <a:spcPct val="0"/>
        </a:spcAft>
        <a:buChar char="–"/>
        <a:defRPr sz="2400">
          <a:solidFill>
            <a:schemeClr val="tx1"/>
          </a:solidFill>
          <a:latin typeface="+mn-lt"/>
          <a:cs typeface="+mn-cs"/>
        </a:defRPr>
      </a:lvl4pPr>
      <a:lvl5pPr marL="2057400" indent="-228600" algn="l" rtl="0" eaLnBrk="0" fontAlgn="base" hangingPunct="0">
        <a:spcBef>
          <a:spcPct val="20000"/>
        </a:spcBef>
        <a:spcAft>
          <a:spcPct val="0"/>
        </a:spcAft>
        <a:buChar char="»"/>
        <a:defRPr sz="2400">
          <a:solidFill>
            <a:schemeClr val="tx1"/>
          </a:solidFill>
          <a:latin typeface="+mn-lt"/>
          <a:cs typeface="+mn-cs"/>
        </a:defRPr>
      </a:lvl5pPr>
      <a:lvl6pPr marL="2514600" indent="-228600" algn="l" rtl="0" eaLnBrk="0" fontAlgn="base" hangingPunct="0">
        <a:spcBef>
          <a:spcPct val="20000"/>
        </a:spcBef>
        <a:spcAft>
          <a:spcPct val="0"/>
        </a:spcAft>
        <a:buChar char="»"/>
        <a:defRPr sz="2400">
          <a:solidFill>
            <a:schemeClr val="tx1"/>
          </a:solidFill>
          <a:latin typeface="+mn-lt"/>
          <a:cs typeface="+mn-cs"/>
        </a:defRPr>
      </a:lvl6pPr>
      <a:lvl7pPr marL="2971800" indent="-228600" algn="l" rtl="0" eaLnBrk="0" fontAlgn="base" hangingPunct="0">
        <a:spcBef>
          <a:spcPct val="20000"/>
        </a:spcBef>
        <a:spcAft>
          <a:spcPct val="0"/>
        </a:spcAft>
        <a:buChar char="»"/>
        <a:defRPr sz="2400">
          <a:solidFill>
            <a:schemeClr val="tx1"/>
          </a:solidFill>
          <a:latin typeface="+mn-lt"/>
          <a:cs typeface="+mn-cs"/>
        </a:defRPr>
      </a:lvl7pPr>
      <a:lvl8pPr marL="3429000" indent="-228600" algn="l" rtl="0" eaLnBrk="0" fontAlgn="base" hangingPunct="0">
        <a:spcBef>
          <a:spcPct val="20000"/>
        </a:spcBef>
        <a:spcAft>
          <a:spcPct val="0"/>
        </a:spcAft>
        <a:buChar char="»"/>
        <a:defRPr sz="2400">
          <a:solidFill>
            <a:schemeClr val="tx1"/>
          </a:solidFill>
          <a:latin typeface="+mn-lt"/>
          <a:cs typeface="+mn-cs"/>
        </a:defRPr>
      </a:lvl8pPr>
      <a:lvl9pPr marL="3886200" indent="-228600" algn="l" rtl="0" eaLnBrk="0" fontAlgn="base" hangingPunct="0">
        <a:spcBef>
          <a:spcPct val="20000"/>
        </a:spcBef>
        <a:spcAft>
          <a:spcPct val="0"/>
        </a:spcAft>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file:///O:\Graphics\BRIEFS\CSSARS\pics&amp;logos\redbar.JPG" TargetMode="External"/><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slideLayout" Target="../slideLayouts/slideLayout15.xml"/><Relationship Id="rId7" Type="http://schemas.openxmlformats.org/officeDocument/2006/relationships/chart" Target="../charts/char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1" descr="O:\Graphics\BRIEFS\CSSARS\pics&amp;logos\redbar.JPG"/>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0" y="0"/>
            <a:ext cx="269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43200" y="457200"/>
            <a:ext cx="5308600" cy="461665"/>
          </a:xfrm>
          <a:prstGeom prst="rect">
            <a:avLst/>
          </a:prstGeom>
        </p:spPr>
        <p:txBody>
          <a:bodyPr wrap="square">
            <a:spAutoFit/>
          </a:bodyPr>
          <a:lstStyle/>
          <a:p>
            <a:pPr algn="ctr"/>
            <a:r>
              <a:rPr lang="en-US" dirty="0" smtClean="0">
                <a:latin typeface="+mn-lt"/>
              </a:rPr>
              <a:t>Marine Corps Corrections</a:t>
            </a:r>
            <a:endParaRPr lang="en-US" dirty="0">
              <a:latin typeface="+mn-lt"/>
            </a:endParaRPr>
          </a:p>
        </p:txBody>
      </p:sp>
      <p:sp>
        <p:nvSpPr>
          <p:cNvPr id="7" name="Text Box 19"/>
          <p:cNvSpPr txBox="1">
            <a:spLocks noChangeArrowheads="1"/>
          </p:cNvSpPr>
          <p:nvPr/>
        </p:nvSpPr>
        <p:spPr bwMode="auto">
          <a:xfrm>
            <a:off x="3505200" y="5257800"/>
            <a:ext cx="4572000" cy="1154162"/>
          </a:xfrm>
          <a:prstGeom prst="rect">
            <a:avLst/>
          </a:prstGeom>
          <a:noFill/>
          <a:ln w="9525">
            <a:noFill/>
            <a:miter lim="800000"/>
            <a:headEnd/>
            <a:tailEnd/>
          </a:ln>
        </p:spPr>
        <p:txBody>
          <a:bodyPr>
            <a:spAutoFit/>
          </a:bodyPr>
          <a:lstStyle/>
          <a:p>
            <a:pPr algn="ctr" eaLnBrk="0" hangingPunct="0"/>
            <a:r>
              <a:rPr lang="en-US" sz="1200" dirty="0" smtClean="0">
                <a:latin typeface="+mn-lt"/>
              </a:rPr>
              <a:t>HQMC, PSL Corrections</a:t>
            </a:r>
            <a:endParaRPr lang="en-US" sz="1200" dirty="0">
              <a:latin typeface="+mn-lt"/>
            </a:endParaRPr>
          </a:p>
          <a:p>
            <a:pPr algn="ctr" eaLnBrk="0" hangingPunct="0"/>
            <a:r>
              <a:rPr lang="en-US" sz="1200" dirty="0" smtClean="0">
                <a:latin typeface="+mn-lt"/>
              </a:rPr>
              <a:t>755 S. Courthouse Rd, Suite 2000</a:t>
            </a:r>
            <a:endParaRPr lang="en-US" sz="1200" dirty="0">
              <a:latin typeface="+mn-lt"/>
            </a:endParaRPr>
          </a:p>
          <a:p>
            <a:pPr algn="ctr" eaLnBrk="0" hangingPunct="0"/>
            <a:r>
              <a:rPr lang="en-US" sz="1200" dirty="0" smtClean="0">
                <a:latin typeface="+mn-lt"/>
              </a:rPr>
              <a:t>Arlington, VA 22204</a:t>
            </a:r>
            <a:endParaRPr lang="en-US" sz="1200" dirty="0">
              <a:latin typeface="+mn-lt"/>
            </a:endParaRPr>
          </a:p>
          <a:p>
            <a:pPr algn="ctr" eaLnBrk="0" hangingPunct="0"/>
            <a:r>
              <a:rPr lang="en-US" sz="1200" dirty="0">
                <a:latin typeface="+mn-lt"/>
              </a:rPr>
              <a:t>Commercial: (703) </a:t>
            </a:r>
            <a:r>
              <a:rPr lang="en-US" sz="1200" dirty="0" smtClean="0">
                <a:latin typeface="+mn-lt"/>
              </a:rPr>
              <a:t>604-4354/4350</a:t>
            </a:r>
            <a:endParaRPr lang="en-US" sz="1200" dirty="0">
              <a:latin typeface="+mn-lt"/>
            </a:endParaRPr>
          </a:p>
          <a:p>
            <a:pPr eaLnBrk="0" hangingPunct="0">
              <a:spcBef>
                <a:spcPct val="50000"/>
              </a:spcBef>
            </a:pPr>
            <a:endParaRPr lang="en-US" sz="1400" dirty="0">
              <a:latin typeface="+mn-lt"/>
            </a:endParaRPr>
          </a:p>
        </p:txBody>
      </p:sp>
      <p:sp>
        <p:nvSpPr>
          <p:cNvPr id="6" name="Rectangle 5"/>
          <p:cNvSpPr/>
          <p:nvPr/>
        </p:nvSpPr>
        <p:spPr>
          <a:xfrm>
            <a:off x="2527540" y="2107598"/>
            <a:ext cx="6434776" cy="2277547"/>
          </a:xfrm>
          <a:prstGeom prst="rect">
            <a:avLst/>
          </a:prstGeom>
        </p:spPr>
        <p:txBody>
          <a:bodyPr wrap="square">
            <a:spAutoFit/>
          </a:bodyPr>
          <a:lstStyle/>
          <a:p>
            <a:pPr algn="ctr"/>
            <a:r>
              <a:rPr lang="en-US" sz="1600" b="0" u="sng" dirty="0" smtClean="0">
                <a:latin typeface="+mn-lt"/>
              </a:rPr>
              <a:t>Mission Statement</a:t>
            </a:r>
          </a:p>
          <a:p>
            <a:pPr algn="ctr"/>
            <a:endParaRPr lang="en-US" sz="1400" b="0" dirty="0" smtClean="0">
              <a:latin typeface="+mn-lt"/>
            </a:endParaRPr>
          </a:p>
          <a:p>
            <a:r>
              <a:rPr lang="en-US" sz="1400" b="0" dirty="0" smtClean="0">
                <a:latin typeface="+mn-lt"/>
              </a:rPr>
              <a:t>The </a:t>
            </a:r>
            <a:r>
              <a:rPr lang="en-US" sz="1400" b="0" dirty="0">
                <a:latin typeface="+mn-lt"/>
              </a:rPr>
              <a:t>mission of the Corrections Sections is to promote mission readiness and assist commanders in the maintenance of discipline and law and order by providing a uniform system of restraint, detention, confinement and correctional services for those who have failed to adhere to legally established rules. This is accomplished through the administration of the Marine Corps Corrections, absentee/deserter, and enemy detention programs;  all of which provide effective opportunities by which offenders can achieve positive changes that result in successful restoration to duty or reintegration to civilian life.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8802189"/>
      </p:ext>
    </p:extLst>
  </p:cSld>
  <p:clrMapOvr>
    <a:masterClrMapping/>
  </p:clrMapOvr>
  <mc:AlternateContent xmlns:mc="http://schemas.openxmlformats.org/markup-compatibility/2006" xmlns:p14="http://schemas.microsoft.com/office/powerpoint/2010/main">
    <mc:Choice Requires="p14">
      <p:transition spd="slow" p14:dur="2000" advTm="61059"/>
    </mc:Choice>
    <mc:Fallback xmlns="">
      <p:transition spd="slow" advTm="61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200" smtClean="0"/>
              <a:t>QUALITY CONTROL</a:t>
            </a:r>
          </a:p>
        </p:txBody>
      </p:sp>
      <p:sp>
        <p:nvSpPr>
          <p:cNvPr id="19459" name="Rectangle 3"/>
          <p:cNvSpPr>
            <a:spLocks noGrp="1" noChangeArrowheads="1"/>
          </p:cNvSpPr>
          <p:nvPr>
            <p:ph type="body" idx="1"/>
          </p:nvPr>
        </p:nvSpPr>
        <p:spPr bwMode="auto">
          <a:xfrm>
            <a:off x="76200" y="1447800"/>
            <a:ext cx="8991600" cy="5334000"/>
          </a:xfrm>
          <a:extLst/>
        </p:spPr>
        <p:txBody>
          <a:bodyPr vert="horz" wrap="square" lIns="91440" tIns="45720" rIns="91440" bIns="45720" numCol="1" anchor="t" anchorCtr="0" compatLnSpc="1">
            <a:prstTxWarp prst="textNoShape">
              <a:avLst/>
            </a:prstTxWarp>
          </a:bodyPr>
          <a:lstStyle/>
          <a:p>
            <a:pPr marL="342900" lvl="1" indent="-342900">
              <a:spcBef>
                <a:spcPct val="0"/>
              </a:spcBef>
              <a:buFont typeface="Wingdings" pitchFamily="2" charset="2"/>
              <a:buChar char="Ø"/>
              <a:defRPr/>
            </a:pPr>
            <a:r>
              <a:rPr lang="en-US" b="0" dirty="0" smtClean="0"/>
              <a:t>How does PSL Corrections ensure victims / witnesses are enrolled in the program, notifications are being made in a timely manner, and the Corrections Management Information System (CORMIS) is accurate?</a:t>
            </a:r>
          </a:p>
          <a:p>
            <a:pPr marL="342900" lvl="1" indent="-342900">
              <a:spcBef>
                <a:spcPct val="0"/>
              </a:spcBef>
              <a:buFont typeface="Wingdings" pitchFamily="2" charset="2"/>
              <a:buChar char="Ø"/>
              <a:defRPr/>
            </a:pPr>
            <a:endParaRPr lang="en-US" b="0" dirty="0" smtClean="0"/>
          </a:p>
          <a:p>
            <a:pPr marL="1600200" lvl="1">
              <a:spcBef>
                <a:spcPct val="0"/>
              </a:spcBef>
              <a:buFont typeface="Arial" pitchFamily="34" charset="0"/>
              <a:buChar char="•"/>
              <a:defRPr/>
            </a:pPr>
            <a:r>
              <a:rPr lang="en-US" b="0" dirty="0" smtClean="0"/>
              <a:t>Monthly Reports</a:t>
            </a:r>
          </a:p>
          <a:p>
            <a:pPr lvl="4">
              <a:spcBef>
                <a:spcPct val="0"/>
              </a:spcBef>
              <a:defRPr/>
            </a:pPr>
            <a:r>
              <a:rPr lang="en-US" sz="2000" dirty="0" smtClean="0"/>
              <a:t>Helps </a:t>
            </a:r>
            <a:r>
              <a:rPr lang="en-US" sz="2000" dirty="0" err="1" smtClean="0"/>
              <a:t>PSL</a:t>
            </a:r>
            <a:r>
              <a:rPr lang="en-US" sz="2000" dirty="0" smtClean="0"/>
              <a:t> Corrections produce an accurate annual report.</a:t>
            </a:r>
          </a:p>
          <a:p>
            <a:pPr marL="1600200">
              <a:spcBef>
                <a:spcPct val="0"/>
              </a:spcBef>
              <a:defRPr/>
            </a:pPr>
            <a:endParaRPr lang="en-US" sz="2000" b="0" dirty="0" smtClean="0"/>
          </a:p>
          <a:p>
            <a:pPr marL="1600200" lvl="1">
              <a:spcBef>
                <a:spcPct val="0"/>
              </a:spcBef>
              <a:buFont typeface="Arial" charset="0"/>
              <a:buChar char="•"/>
              <a:defRPr/>
            </a:pPr>
            <a:r>
              <a:rPr lang="en-US" b="0" dirty="0" err="1" smtClean="0"/>
              <a:t>CORMIS</a:t>
            </a:r>
            <a:endParaRPr lang="en-US" b="0" dirty="0" smtClean="0"/>
          </a:p>
          <a:p>
            <a:pPr lvl="4">
              <a:spcBef>
                <a:spcPct val="0"/>
              </a:spcBef>
              <a:defRPr/>
            </a:pPr>
            <a:r>
              <a:rPr lang="en-US" sz="2000" dirty="0" smtClean="0"/>
              <a:t>Error Reports</a:t>
            </a:r>
          </a:p>
          <a:p>
            <a:pPr lvl="4">
              <a:spcBef>
                <a:spcPct val="0"/>
              </a:spcBef>
              <a:defRPr/>
            </a:pPr>
            <a:r>
              <a:rPr lang="en-US" sz="2000" dirty="0" smtClean="0"/>
              <a:t>Notifications</a:t>
            </a:r>
          </a:p>
          <a:p>
            <a:pPr lvl="4">
              <a:spcBef>
                <a:spcPct val="0"/>
              </a:spcBef>
              <a:defRPr/>
            </a:pPr>
            <a:r>
              <a:rPr lang="en-US" sz="2000" dirty="0" smtClean="0"/>
              <a:t>V/W types</a:t>
            </a:r>
          </a:p>
          <a:p>
            <a:pPr lvl="4">
              <a:spcBef>
                <a:spcPct val="0"/>
              </a:spcBef>
              <a:defRPr/>
            </a:pPr>
            <a:r>
              <a:rPr lang="en-US" sz="2000" dirty="0" smtClean="0"/>
              <a:t>Documentation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95"/>
    </mc:Choice>
    <mc:Fallback xmlns="">
      <p:transition spd="slow" advTm="2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r>
              <a:rPr lang="en-US" sz="3200" cap="all" dirty="0" smtClean="0"/>
              <a:t>Prisoners Enrolled in VWAP </a:t>
            </a:r>
            <a:r>
              <a:rPr lang="en-US" sz="3200" dirty="0" smtClean="0"/>
              <a:t/>
            </a:r>
            <a:br>
              <a:rPr lang="en-US" sz="3200" dirty="0" smtClean="0"/>
            </a:br>
            <a:endParaRPr lang="en-US" sz="3200" dirty="0" smtClean="0"/>
          </a:p>
        </p:txBody>
      </p:sp>
      <p:graphicFrame>
        <p:nvGraphicFramePr>
          <p:cNvPr id="6" name="Object 5"/>
          <p:cNvGraphicFramePr>
            <a:graphicFrameLocks noGrp="1" noChangeAspect="1"/>
          </p:cNvGraphicFramePr>
          <p:nvPr>
            <p:ph sz="half" idx="1"/>
            <p:extLst>
              <p:ext uri="{D42A27DB-BD31-4B8C-83A1-F6EECF244321}">
                <p14:modId xmlns:p14="http://schemas.microsoft.com/office/powerpoint/2010/main" val="2159663228"/>
              </p:ext>
            </p:extLst>
          </p:nvPr>
        </p:nvGraphicFramePr>
        <p:xfrm>
          <a:off x="52388" y="1422399"/>
          <a:ext cx="7110412" cy="5441457"/>
        </p:xfrm>
        <a:graphic>
          <a:graphicData uri="http://schemas.openxmlformats.org/drawingml/2006/chart">
            <c:chart xmlns:c="http://schemas.openxmlformats.org/drawingml/2006/chart" xmlns:r="http://schemas.openxmlformats.org/officeDocument/2006/relationships" r:id="rId4"/>
          </a:graphicData>
        </a:graphic>
      </p:graphicFrame>
      <p:sp>
        <p:nvSpPr>
          <p:cNvPr id="4100" name="Rectangle 6"/>
          <p:cNvSpPr>
            <a:spLocks noGrp="1" noChangeArrowheads="1"/>
          </p:cNvSpPr>
          <p:nvPr>
            <p:ph type="body" sz="half" idx="2"/>
          </p:nvPr>
        </p:nvSpPr>
        <p:spPr bwMode="auto">
          <a:xfrm>
            <a:off x="7162800" y="1447800"/>
            <a:ext cx="1905000" cy="6019800"/>
          </a:xfrm>
          <a:noFill/>
          <a:ln>
            <a:miter lim="800000"/>
            <a:headEnd/>
            <a:tailEnd/>
          </a:ln>
        </p:spPr>
        <p:txBody>
          <a:bodyPr vert="horz" wrap="square" lIns="91440" tIns="45720" rIns="91440" bIns="45720" numCol="1" anchor="t" anchorCtr="0" compatLnSpc="1">
            <a:prstTxWarp prst="textNoShape">
              <a:avLst/>
            </a:prstTxWarp>
          </a:bodyPr>
          <a:lstStyle/>
          <a:p>
            <a:pPr algn="r">
              <a:buFontTx/>
              <a:buNone/>
            </a:pPr>
            <a:r>
              <a:rPr lang="en-US" sz="1800" u="sng" dirty="0" smtClean="0"/>
              <a:t>CY 2017</a:t>
            </a:r>
            <a:endParaRPr lang="en-US" sz="1800" b="0" dirty="0"/>
          </a:p>
          <a:p>
            <a:pPr algn="r">
              <a:buFontTx/>
              <a:buNone/>
            </a:pPr>
            <a:r>
              <a:rPr lang="en-US" sz="1800" b="0" dirty="0"/>
              <a:t>Enrolled = </a:t>
            </a:r>
            <a:r>
              <a:rPr lang="en-US" sz="1800" b="0" dirty="0" smtClean="0"/>
              <a:t>99</a:t>
            </a:r>
            <a:endParaRPr lang="en-US" sz="1800" b="0" dirty="0"/>
          </a:p>
          <a:p>
            <a:pPr algn="r">
              <a:spcBef>
                <a:spcPct val="0"/>
              </a:spcBef>
              <a:buFontTx/>
              <a:buNone/>
            </a:pPr>
            <a:endParaRPr lang="en-US" sz="1800" b="0" dirty="0" smtClean="0"/>
          </a:p>
          <a:p>
            <a:pPr algn="r">
              <a:buFontTx/>
              <a:buNone/>
            </a:pPr>
            <a:r>
              <a:rPr lang="en-US" sz="1800" u="sng" dirty="0"/>
              <a:t>CY </a:t>
            </a:r>
            <a:r>
              <a:rPr lang="en-US" sz="1800" u="sng" dirty="0" smtClean="0"/>
              <a:t>2018</a:t>
            </a:r>
            <a:endParaRPr lang="en-US" sz="1800" b="0" dirty="0"/>
          </a:p>
          <a:p>
            <a:pPr algn="r">
              <a:buFontTx/>
              <a:buNone/>
            </a:pPr>
            <a:r>
              <a:rPr lang="en-US" sz="1800" b="0" dirty="0"/>
              <a:t>Enrolled = </a:t>
            </a:r>
            <a:r>
              <a:rPr lang="en-US" sz="1800" b="0" dirty="0" smtClean="0"/>
              <a:t>134</a:t>
            </a:r>
          </a:p>
          <a:p>
            <a:pPr algn="r">
              <a:buFontTx/>
              <a:buNone/>
            </a:pPr>
            <a:endParaRPr lang="en-US" sz="1800" b="0" dirty="0"/>
          </a:p>
          <a:p>
            <a:pPr algn="r">
              <a:buFontTx/>
              <a:buNone/>
            </a:pPr>
            <a:r>
              <a:rPr lang="en-US" sz="1800" u="sng" dirty="0" smtClean="0"/>
              <a:t>CY 2019 </a:t>
            </a:r>
          </a:p>
          <a:p>
            <a:pPr algn="r">
              <a:buFontTx/>
              <a:buNone/>
            </a:pPr>
            <a:r>
              <a:rPr lang="en-US" sz="1800" b="0" dirty="0" smtClean="0"/>
              <a:t>Enrolled = 85</a:t>
            </a:r>
          </a:p>
          <a:p>
            <a:pPr algn="r">
              <a:buFontTx/>
              <a:buNone/>
            </a:pPr>
            <a:endParaRPr lang="en-US" sz="1800" b="0" dirty="0"/>
          </a:p>
          <a:p>
            <a:pPr algn="r">
              <a:buFontTx/>
              <a:buNone/>
            </a:pPr>
            <a:r>
              <a:rPr lang="en-US" sz="1800" u="sng" dirty="0" smtClean="0"/>
              <a:t>CY 2020</a:t>
            </a:r>
            <a:endParaRPr lang="en-US" sz="1800" u="sng" dirty="0"/>
          </a:p>
          <a:p>
            <a:pPr algn="r">
              <a:buFontTx/>
              <a:buNone/>
            </a:pPr>
            <a:r>
              <a:rPr lang="en-US" sz="1800" b="0" dirty="0"/>
              <a:t>Enrolled = </a:t>
            </a:r>
            <a:r>
              <a:rPr lang="en-US" sz="1800" b="0" dirty="0" smtClean="0"/>
              <a:t>86</a:t>
            </a:r>
            <a:endParaRPr lang="en-US" sz="1800" b="0" dirty="0"/>
          </a:p>
          <a:p>
            <a:pPr algn="r">
              <a:buFontTx/>
              <a:buNone/>
            </a:pPr>
            <a:endParaRPr lang="en-US" sz="1800" b="0" dirty="0"/>
          </a:p>
          <a:p>
            <a:pPr algn="r">
              <a:spcBef>
                <a:spcPct val="0"/>
              </a:spcBef>
              <a:buFontTx/>
              <a:buNone/>
            </a:pPr>
            <a:endParaRPr lang="en-US" sz="2000" b="0" dirty="0" smtClean="0"/>
          </a:p>
        </p:txBody>
      </p:sp>
      <p:sp>
        <p:nvSpPr>
          <p:cNvPr id="4101" name="TextBox 4"/>
          <p:cNvSpPr txBox="1">
            <a:spLocks noChangeArrowheads="1"/>
          </p:cNvSpPr>
          <p:nvPr/>
        </p:nvSpPr>
        <p:spPr bwMode="auto">
          <a:xfrm>
            <a:off x="8458200" y="6553200"/>
            <a:ext cx="533400" cy="307975"/>
          </a:xfrm>
          <a:prstGeom prst="rect">
            <a:avLst/>
          </a:prstGeom>
          <a:noFill/>
          <a:ln w="9525">
            <a:noFill/>
            <a:miter lim="800000"/>
            <a:headEnd/>
            <a:tailEnd/>
          </a:ln>
        </p:spPr>
        <p:txBody>
          <a:bodyPr>
            <a:spAutoFit/>
          </a:bodyPr>
          <a:lstStyle/>
          <a:p>
            <a:pPr eaLnBrk="0" hangingPunct="0"/>
            <a:r>
              <a:rPr lang="en-US" sz="1400"/>
              <a:t>   </a:t>
            </a:r>
          </a:p>
        </p:txBody>
      </p:sp>
      <p:pic>
        <p:nvPicPr>
          <p:cNvPr id="3" name="Slide 11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609758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87"/>
    </mc:Choice>
    <mc:Fallback xmlns="">
      <p:transition spd="slow" advTm="2238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r>
              <a:rPr lang="en-US" sz="3000" cap="all" dirty="0" smtClean="0"/>
              <a:t>Victims/Witnesses Enrolled </a:t>
            </a:r>
            <a:br>
              <a:rPr lang="en-US" sz="3000" cap="all" dirty="0" smtClean="0"/>
            </a:br>
            <a:r>
              <a:rPr lang="en-US" sz="3000" cap="all" dirty="0" smtClean="0"/>
              <a:t>in Program</a:t>
            </a:r>
          </a:p>
        </p:txBody>
      </p:sp>
      <p:sp>
        <p:nvSpPr>
          <p:cNvPr id="2052" name="Rectangle 8"/>
          <p:cNvSpPr>
            <a:spLocks noGrp="1" noChangeArrowheads="1"/>
          </p:cNvSpPr>
          <p:nvPr>
            <p:ph type="body" sz="half" idx="1"/>
          </p:nvPr>
        </p:nvSpPr>
        <p:spPr bwMode="auto">
          <a:xfrm>
            <a:off x="76200" y="1447800"/>
            <a:ext cx="4419600" cy="5334000"/>
          </a:xfrm>
          <a:noFill/>
          <a:ln>
            <a:miter lim="800000"/>
            <a:headEnd/>
            <a:tailEnd/>
          </a:ln>
        </p:spPr>
        <p:txBody>
          <a:bodyPr vert="horz" wrap="square" lIns="91440" tIns="45720" rIns="91440" bIns="45720" numCol="1" anchor="t" anchorCtr="0" compatLnSpc="1">
            <a:prstTxWarp prst="textNoShape">
              <a:avLst/>
            </a:prstTxWarp>
          </a:bodyPr>
          <a:lstStyle/>
          <a:p>
            <a:pPr>
              <a:buFontTx/>
              <a:buNone/>
            </a:pPr>
            <a:r>
              <a:rPr lang="en-US" sz="1200" u="sng" dirty="0" smtClean="0"/>
              <a:t>CY 2017</a:t>
            </a:r>
            <a:endParaRPr lang="en-US" sz="1200" b="0" dirty="0"/>
          </a:p>
          <a:p>
            <a:pPr>
              <a:buFontTx/>
              <a:buNone/>
            </a:pPr>
            <a:r>
              <a:rPr lang="en-US" sz="1200" b="0" dirty="0"/>
              <a:t>Victims = </a:t>
            </a:r>
            <a:r>
              <a:rPr lang="en-US" sz="1200" b="0" dirty="0" smtClean="0"/>
              <a:t>226</a:t>
            </a:r>
            <a:endParaRPr lang="en-US" sz="1200" b="0" dirty="0"/>
          </a:p>
          <a:p>
            <a:pPr>
              <a:buFontTx/>
              <a:buNone/>
            </a:pPr>
            <a:r>
              <a:rPr lang="en-US" sz="1200" b="0" dirty="0"/>
              <a:t>Witnesses = </a:t>
            </a:r>
            <a:r>
              <a:rPr lang="en-US" sz="1200" b="0" dirty="0" smtClean="0"/>
              <a:t>112</a:t>
            </a:r>
            <a:endParaRPr lang="en-US" sz="1200" b="0" dirty="0"/>
          </a:p>
          <a:p>
            <a:pPr>
              <a:buFontTx/>
              <a:buNone/>
            </a:pPr>
            <a:endParaRPr lang="en-US" sz="1400" b="0" dirty="0" smtClean="0"/>
          </a:p>
          <a:p>
            <a:pPr>
              <a:buFontTx/>
              <a:buNone/>
            </a:pPr>
            <a:r>
              <a:rPr lang="en-US" sz="1200" u="sng" dirty="0"/>
              <a:t>CY </a:t>
            </a:r>
            <a:r>
              <a:rPr lang="en-US" sz="1200" u="sng" dirty="0" smtClean="0"/>
              <a:t>2018</a:t>
            </a:r>
            <a:endParaRPr lang="en-US" sz="1200" b="0" dirty="0"/>
          </a:p>
          <a:p>
            <a:pPr>
              <a:buFontTx/>
              <a:buNone/>
            </a:pPr>
            <a:r>
              <a:rPr lang="en-US" sz="1200" b="0" dirty="0"/>
              <a:t>Victims = </a:t>
            </a:r>
            <a:r>
              <a:rPr lang="en-US" sz="1200" b="0" dirty="0" smtClean="0"/>
              <a:t>236</a:t>
            </a:r>
            <a:endParaRPr lang="en-US" sz="1200" b="0" dirty="0"/>
          </a:p>
          <a:p>
            <a:pPr>
              <a:buFontTx/>
              <a:buNone/>
            </a:pPr>
            <a:r>
              <a:rPr lang="en-US" sz="1200" b="0" dirty="0"/>
              <a:t>Witnesses = </a:t>
            </a:r>
            <a:r>
              <a:rPr lang="en-US" sz="1200" b="0" dirty="0" smtClean="0"/>
              <a:t>231</a:t>
            </a:r>
          </a:p>
          <a:p>
            <a:pPr>
              <a:buFontTx/>
              <a:buNone/>
            </a:pPr>
            <a:endParaRPr lang="en-US" sz="1200" b="0" dirty="0"/>
          </a:p>
          <a:p>
            <a:pPr>
              <a:buFontTx/>
              <a:buNone/>
            </a:pPr>
            <a:r>
              <a:rPr lang="en-US" sz="1200" u="sng" dirty="0" smtClean="0"/>
              <a:t>CY 2019 </a:t>
            </a:r>
          </a:p>
          <a:p>
            <a:pPr>
              <a:buFontTx/>
              <a:buNone/>
            </a:pPr>
            <a:r>
              <a:rPr lang="en-US" sz="1200" b="0" dirty="0" smtClean="0"/>
              <a:t>Victims = 112</a:t>
            </a:r>
          </a:p>
          <a:p>
            <a:pPr>
              <a:buFontTx/>
              <a:buNone/>
            </a:pPr>
            <a:r>
              <a:rPr lang="en-US" sz="1200" b="0" dirty="0" smtClean="0"/>
              <a:t>Witnesses = 75</a:t>
            </a:r>
          </a:p>
          <a:p>
            <a:pPr>
              <a:buFontTx/>
              <a:buNone/>
            </a:pPr>
            <a:endParaRPr lang="en-US" sz="1200" b="0" dirty="0"/>
          </a:p>
          <a:p>
            <a:pPr>
              <a:buFontTx/>
              <a:buNone/>
            </a:pPr>
            <a:r>
              <a:rPr lang="en-US" sz="1200" u="sng" dirty="0" smtClean="0"/>
              <a:t>CY 2020</a:t>
            </a:r>
            <a:endParaRPr lang="en-US" sz="1200" u="sng" dirty="0"/>
          </a:p>
          <a:p>
            <a:pPr>
              <a:buFontTx/>
              <a:buNone/>
            </a:pPr>
            <a:r>
              <a:rPr lang="en-US" sz="1200" b="0" dirty="0"/>
              <a:t>Victims = </a:t>
            </a:r>
            <a:r>
              <a:rPr lang="en-US" sz="1200" b="0" dirty="0" smtClean="0"/>
              <a:t>125</a:t>
            </a:r>
            <a:endParaRPr lang="en-US" sz="1200" b="0" dirty="0"/>
          </a:p>
          <a:p>
            <a:pPr>
              <a:buFontTx/>
              <a:buNone/>
            </a:pPr>
            <a:r>
              <a:rPr lang="en-US" sz="1200" b="0" dirty="0"/>
              <a:t>Witnesses = </a:t>
            </a:r>
            <a:r>
              <a:rPr lang="en-US" sz="1200" b="0" dirty="0" smtClean="0"/>
              <a:t>60</a:t>
            </a:r>
            <a:endParaRPr lang="en-US" sz="1200" b="0" dirty="0"/>
          </a:p>
          <a:p>
            <a:pPr>
              <a:buFontTx/>
              <a:buNone/>
            </a:pPr>
            <a:endParaRPr lang="en-US" sz="1200" b="0" dirty="0"/>
          </a:p>
          <a:p>
            <a:pPr>
              <a:buFontTx/>
              <a:buNone/>
            </a:pPr>
            <a:endParaRPr lang="en-US" sz="1800" b="0" dirty="0"/>
          </a:p>
          <a:p>
            <a:pPr>
              <a:buFontTx/>
              <a:buNone/>
            </a:pPr>
            <a:endParaRPr lang="en-US" sz="2000" b="0" dirty="0" smtClean="0"/>
          </a:p>
          <a:p>
            <a:pPr>
              <a:buFontTx/>
              <a:buNone/>
            </a:pPr>
            <a:endParaRPr lang="en-US" sz="2000" dirty="0" smtClean="0"/>
          </a:p>
          <a:p>
            <a:pPr>
              <a:buFontTx/>
              <a:buNone/>
            </a:pPr>
            <a:endParaRPr lang="en-US" sz="2000" dirty="0" smtClean="0"/>
          </a:p>
        </p:txBody>
      </p:sp>
      <p:graphicFrame>
        <p:nvGraphicFramePr>
          <p:cNvPr id="6" name="Object 7"/>
          <p:cNvGraphicFramePr>
            <a:graphicFrameLocks noGrp="1" noChangeAspect="1"/>
          </p:cNvGraphicFramePr>
          <p:nvPr>
            <p:ph sz="half" idx="2"/>
            <p:extLst>
              <p:ext uri="{D42A27DB-BD31-4B8C-83A1-F6EECF244321}">
                <p14:modId xmlns:p14="http://schemas.microsoft.com/office/powerpoint/2010/main" val="175006670"/>
              </p:ext>
            </p:extLst>
          </p:nvPr>
        </p:nvGraphicFramePr>
        <p:xfrm>
          <a:off x="2032000" y="1270000"/>
          <a:ext cx="7061200" cy="5308600"/>
        </p:xfrm>
        <a:graphic>
          <a:graphicData uri="http://schemas.openxmlformats.org/drawingml/2006/chart">
            <c:chart xmlns:c="http://schemas.openxmlformats.org/drawingml/2006/chart" xmlns:r="http://schemas.openxmlformats.org/officeDocument/2006/relationships" r:id="rId4"/>
          </a:graphicData>
        </a:graphic>
      </p:graphicFrame>
      <p:sp>
        <p:nvSpPr>
          <p:cNvPr id="2053" name="TextBox 4"/>
          <p:cNvSpPr txBox="1">
            <a:spLocks noChangeArrowheads="1"/>
          </p:cNvSpPr>
          <p:nvPr/>
        </p:nvSpPr>
        <p:spPr bwMode="auto">
          <a:xfrm>
            <a:off x="8458200" y="6553200"/>
            <a:ext cx="533400" cy="307975"/>
          </a:xfrm>
          <a:prstGeom prst="rect">
            <a:avLst/>
          </a:prstGeom>
          <a:noFill/>
          <a:ln w="9525">
            <a:noFill/>
            <a:miter lim="800000"/>
            <a:headEnd/>
            <a:tailEnd/>
          </a:ln>
        </p:spPr>
        <p:txBody>
          <a:bodyPr>
            <a:spAutoFit/>
          </a:bodyPr>
          <a:lstStyle/>
          <a:p>
            <a:pPr eaLnBrk="0" hangingPunct="0"/>
            <a:r>
              <a:rPr lang="en-US" sz="1400"/>
              <a:t>   </a:t>
            </a:r>
          </a:p>
        </p:txBody>
      </p:sp>
      <p:pic>
        <p:nvPicPr>
          <p:cNvPr id="3"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617034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43"/>
    </mc:Choice>
    <mc:Fallback xmlns="">
      <p:transition spd="slow" advTm="1584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r>
              <a:rPr lang="en-US" sz="3200" cap="all" dirty="0" smtClean="0"/>
              <a:t>Prisoner Status Changes &amp; </a:t>
            </a:r>
            <a:br>
              <a:rPr lang="en-US" sz="3200" cap="all" dirty="0" smtClean="0"/>
            </a:br>
            <a:r>
              <a:rPr lang="en-US" sz="3200" cap="all" dirty="0" smtClean="0"/>
              <a:t>Notifications</a:t>
            </a:r>
          </a:p>
        </p:txBody>
      </p:sp>
      <p:graphicFrame>
        <p:nvGraphicFramePr>
          <p:cNvPr id="6" name="Object 4"/>
          <p:cNvGraphicFramePr>
            <a:graphicFrameLocks noGrp="1" noChangeAspect="1"/>
          </p:cNvGraphicFramePr>
          <p:nvPr>
            <p:ph sz="half" idx="1"/>
            <p:extLst>
              <p:ext uri="{D42A27DB-BD31-4B8C-83A1-F6EECF244321}">
                <p14:modId xmlns:p14="http://schemas.microsoft.com/office/powerpoint/2010/main" val="386144740"/>
              </p:ext>
            </p:extLst>
          </p:nvPr>
        </p:nvGraphicFramePr>
        <p:xfrm>
          <a:off x="-152400" y="1549400"/>
          <a:ext cx="6477000" cy="5308600"/>
        </p:xfrm>
        <a:graphic>
          <a:graphicData uri="http://schemas.openxmlformats.org/drawingml/2006/chart">
            <c:chart xmlns:c="http://schemas.openxmlformats.org/drawingml/2006/chart" xmlns:r="http://schemas.openxmlformats.org/officeDocument/2006/relationships" r:id="rId4"/>
          </a:graphicData>
        </a:graphic>
      </p:graphicFrame>
      <p:sp>
        <p:nvSpPr>
          <p:cNvPr id="3076" name="Rectangle 5"/>
          <p:cNvSpPr>
            <a:spLocks noGrp="1" noChangeArrowheads="1"/>
          </p:cNvSpPr>
          <p:nvPr>
            <p:ph type="body" sz="half" idx="2"/>
          </p:nvPr>
        </p:nvSpPr>
        <p:spPr bwMode="auto">
          <a:xfrm>
            <a:off x="6019800" y="1447800"/>
            <a:ext cx="3048000" cy="5334000"/>
          </a:xfrm>
          <a:noFill/>
          <a:ln>
            <a:miter lim="800000"/>
            <a:headEnd/>
            <a:tailEnd/>
          </a:ln>
        </p:spPr>
        <p:txBody>
          <a:bodyPr vert="horz" wrap="square" lIns="91440" tIns="45720" rIns="91440" bIns="45720" numCol="1" anchor="t" anchorCtr="0" compatLnSpc="1">
            <a:prstTxWarp prst="textNoShape">
              <a:avLst/>
            </a:prstTxWarp>
          </a:bodyPr>
          <a:lstStyle/>
          <a:p>
            <a:pPr algn="r">
              <a:buFontTx/>
              <a:buNone/>
            </a:pPr>
            <a:r>
              <a:rPr lang="en-US" sz="1200" u="sng" dirty="0" smtClean="0"/>
              <a:t>CY 2017</a:t>
            </a:r>
            <a:endParaRPr lang="en-US" sz="1200" b="0" dirty="0"/>
          </a:p>
          <a:p>
            <a:pPr algn="r">
              <a:buFontTx/>
              <a:buNone/>
            </a:pPr>
            <a:r>
              <a:rPr lang="en-US" sz="1200" b="0" dirty="0"/>
              <a:t>      Status Changes =    </a:t>
            </a:r>
            <a:r>
              <a:rPr lang="en-US" sz="1200" b="0" dirty="0" smtClean="0"/>
              <a:t>229</a:t>
            </a:r>
            <a:endParaRPr lang="en-US" sz="1200" b="0" dirty="0"/>
          </a:p>
          <a:p>
            <a:pPr algn="r">
              <a:buFontTx/>
              <a:buNone/>
            </a:pPr>
            <a:r>
              <a:rPr lang="en-US" sz="1200" b="0" dirty="0"/>
              <a:t>  Notification Letters =    </a:t>
            </a:r>
            <a:r>
              <a:rPr lang="en-US" sz="1200" b="0" dirty="0" smtClean="0"/>
              <a:t>568</a:t>
            </a:r>
          </a:p>
          <a:p>
            <a:pPr algn="r">
              <a:buFontTx/>
              <a:buNone/>
            </a:pPr>
            <a:endParaRPr lang="en-US" sz="1200" b="0" dirty="0"/>
          </a:p>
          <a:p>
            <a:pPr algn="r">
              <a:buFontTx/>
              <a:buNone/>
            </a:pPr>
            <a:r>
              <a:rPr lang="en-US" sz="1200" u="sng" dirty="0"/>
              <a:t>CY </a:t>
            </a:r>
            <a:r>
              <a:rPr lang="en-US" sz="1200" u="sng" dirty="0" smtClean="0"/>
              <a:t>2018</a:t>
            </a:r>
            <a:endParaRPr lang="en-US" sz="1200" b="0" dirty="0"/>
          </a:p>
          <a:p>
            <a:pPr algn="r">
              <a:buFontTx/>
              <a:buNone/>
            </a:pPr>
            <a:r>
              <a:rPr lang="en-US" sz="1200" b="0" dirty="0"/>
              <a:t>      Status Changes =    </a:t>
            </a:r>
            <a:r>
              <a:rPr lang="en-US" sz="1200" b="0" dirty="0" smtClean="0"/>
              <a:t>266</a:t>
            </a:r>
            <a:endParaRPr lang="en-US" sz="1200" b="0" dirty="0"/>
          </a:p>
          <a:p>
            <a:pPr algn="r">
              <a:buFontTx/>
              <a:buNone/>
            </a:pPr>
            <a:r>
              <a:rPr lang="en-US" sz="1200" b="0" dirty="0"/>
              <a:t>  Notification Letters =    </a:t>
            </a:r>
            <a:r>
              <a:rPr lang="en-US" sz="1200" b="0" dirty="0" smtClean="0"/>
              <a:t>741</a:t>
            </a:r>
          </a:p>
          <a:p>
            <a:pPr algn="r">
              <a:buFontTx/>
              <a:buNone/>
            </a:pPr>
            <a:endParaRPr lang="en-US" sz="1200" b="0" dirty="0"/>
          </a:p>
          <a:p>
            <a:pPr algn="r">
              <a:buFontTx/>
              <a:buNone/>
            </a:pPr>
            <a:r>
              <a:rPr lang="en-US" sz="1200" u="sng" dirty="0" smtClean="0"/>
              <a:t>CY 2019 </a:t>
            </a:r>
          </a:p>
          <a:p>
            <a:pPr algn="r">
              <a:buFontTx/>
              <a:buNone/>
            </a:pPr>
            <a:r>
              <a:rPr lang="en-US" sz="1200" b="0" dirty="0" smtClean="0"/>
              <a:t>Status Changes = 250 </a:t>
            </a:r>
          </a:p>
          <a:p>
            <a:pPr algn="r">
              <a:buFontTx/>
              <a:buNone/>
            </a:pPr>
            <a:r>
              <a:rPr lang="en-US" sz="1200" b="0" dirty="0" smtClean="0"/>
              <a:t>Notification Letters = 511</a:t>
            </a:r>
          </a:p>
          <a:p>
            <a:pPr algn="r">
              <a:buFontTx/>
              <a:buNone/>
            </a:pPr>
            <a:endParaRPr lang="en-US" sz="1200" b="0" dirty="0"/>
          </a:p>
          <a:p>
            <a:pPr algn="r">
              <a:buFontTx/>
              <a:buNone/>
            </a:pPr>
            <a:r>
              <a:rPr lang="en-US" sz="1200" u="sng" dirty="0" smtClean="0"/>
              <a:t>CY 2020</a:t>
            </a:r>
            <a:endParaRPr lang="en-US" sz="1200" u="sng" dirty="0"/>
          </a:p>
          <a:p>
            <a:pPr algn="r">
              <a:buFontTx/>
              <a:buNone/>
            </a:pPr>
            <a:r>
              <a:rPr lang="en-US" sz="1200" b="0" dirty="0"/>
              <a:t>Status Changes = </a:t>
            </a:r>
            <a:r>
              <a:rPr lang="en-US" sz="1200" b="0" dirty="0" smtClean="0"/>
              <a:t>290 </a:t>
            </a:r>
            <a:endParaRPr lang="en-US" sz="1200" b="0" dirty="0"/>
          </a:p>
          <a:p>
            <a:pPr algn="r">
              <a:buFontTx/>
              <a:buNone/>
            </a:pPr>
            <a:r>
              <a:rPr lang="en-US" sz="1200" b="0" dirty="0"/>
              <a:t>Notification Letters = </a:t>
            </a:r>
            <a:r>
              <a:rPr lang="en-US" sz="1200" b="0" dirty="0" smtClean="0"/>
              <a:t>461</a:t>
            </a:r>
            <a:endParaRPr lang="en-US" sz="1200" b="0" dirty="0"/>
          </a:p>
          <a:p>
            <a:pPr algn="r">
              <a:buFontTx/>
              <a:buNone/>
            </a:pPr>
            <a:endParaRPr lang="en-US" sz="1200" b="0" dirty="0" smtClean="0"/>
          </a:p>
        </p:txBody>
      </p:sp>
      <p:sp>
        <p:nvSpPr>
          <p:cNvPr id="3077" name="TextBox 4"/>
          <p:cNvSpPr txBox="1">
            <a:spLocks noChangeArrowheads="1"/>
          </p:cNvSpPr>
          <p:nvPr/>
        </p:nvSpPr>
        <p:spPr bwMode="auto">
          <a:xfrm>
            <a:off x="8458200" y="6553200"/>
            <a:ext cx="533400" cy="307975"/>
          </a:xfrm>
          <a:prstGeom prst="rect">
            <a:avLst/>
          </a:prstGeom>
          <a:noFill/>
          <a:ln w="9525">
            <a:noFill/>
            <a:miter lim="800000"/>
            <a:headEnd/>
            <a:tailEnd/>
          </a:ln>
        </p:spPr>
        <p:txBody>
          <a:bodyPr>
            <a:spAutoFit/>
          </a:bodyPr>
          <a:lstStyle/>
          <a:p>
            <a:pPr eaLnBrk="0" hangingPunct="0"/>
            <a:r>
              <a:rPr lang="en-US" sz="1400"/>
              <a:t>   </a:t>
            </a:r>
          </a:p>
        </p:txBody>
      </p:sp>
      <p:pic>
        <p:nvPicPr>
          <p:cNvPr id="3"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6172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72"/>
    </mc:Choice>
    <mc:Fallback xmlns="">
      <p:transition spd="slow" advTm="2567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r>
              <a:rPr lang="en-US" sz="2800" cap="all" dirty="0" smtClean="0"/>
              <a:t>Percentage of Prisoners  </a:t>
            </a:r>
            <a:br>
              <a:rPr lang="en-US" sz="2800" cap="all" dirty="0" smtClean="0"/>
            </a:br>
            <a:r>
              <a:rPr lang="en-US" sz="2800" cap="all" dirty="0" smtClean="0"/>
              <a:t>Enrolled in VWAP</a:t>
            </a:r>
          </a:p>
        </p:txBody>
      </p:sp>
      <p:sp>
        <p:nvSpPr>
          <p:cNvPr id="5126" name="TextBox 5"/>
          <p:cNvSpPr txBox="1">
            <a:spLocks noChangeArrowheads="1"/>
          </p:cNvSpPr>
          <p:nvPr/>
        </p:nvSpPr>
        <p:spPr bwMode="auto">
          <a:xfrm>
            <a:off x="8458200" y="6553200"/>
            <a:ext cx="533400" cy="307975"/>
          </a:xfrm>
          <a:prstGeom prst="rect">
            <a:avLst/>
          </a:prstGeom>
          <a:noFill/>
          <a:ln w="9525">
            <a:noFill/>
            <a:miter lim="800000"/>
            <a:headEnd/>
            <a:tailEnd/>
          </a:ln>
        </p:spPr>
        <p:txBody>
          <a:bodyPr>
            <a:spAutoFit/>
          </a:bodyPr>
          <a:lstStyle/>
          <a:p>
            <a:pPr eaLnBrk="0" hangingPunct="0"/>
            <a:r>
              <a:rPr lang="en-US" sz="1400"/>
              <a:t>   </a:t>
            </a:r>
          </a:p>
        </p:txBody>
      </p:sp>
      <p:graphicFrame>
        <p:nvGraphicFramePr>
          <p:cNvPr id="10" name="Object 11"/>
          <p:cNvGraphicFramePr>
            <a:graphicFrameLocks/>
          </p:cNvGraphicFramePr>
          <p:nvPr>
            <p:extLst>
              <p:ext uri="{D42A27DB-BD31-4B8C-83A1-F6EECF244321}">
                <p14:modId xmlns:p14="http://schemas.microsoft.com/office/powerpoint/2010/main" val="861866064"/>
              </p:ext>
            </p:extLst>
          </p:nvPr>
        </p:nvGraphicFramePr>
        <p:xfrm>
          <a:off x="4249340" y="3885312"/>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Object 11"/>
          <p:cNvGraphicFramePr>
            <a:graphicFrameLocks/>
          </p:cNvGraphicFramePr>
          <p:nvPr>
            <p:extLst>
              <p:ext uri="{D42A27DB-BD31-4B8C-83A1-F6EECF244321}">
                <p14:modId xmlns:p14="http://schemas.microsoft.com/office/powerpoint/2010/main" val="2568979009"/>
              </p:ext>
            </p:extLst>
          </p:nvPr>
        </p:nvGraphicFramePr>
        <p:xfrm>
          <a:off x="298847" y="1417224"/>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Object 11"/>
          <p:cNvGraphicFramePr>
            <a:graphicFrameLocks/>
          </p:cNvGraphicFramePr>
          <p:nvPr>
            <p:extLst>
              <p:ext uri="{D42A27DB-BD31-4B8C-83A1-F6EECF244321}">
                <p14:modId xmlns:p14="http://schemas.microsoft.com/office/powerpoint/2010/main" val="2843561337"/>
              </p:ext>
            </p:extLst>
          </p:nvPr>
        </p:nvGraphicFramePr>
        <p:xfrm>
          <a:off x="4273153" y="1417638"/>
          <a:ext cx="457200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Object 11"/>
          <p:cNvGraphicFramePr>
            <a:graphicFrameLocks/>
          </p:cNvGraphicFramePr>
          <p:nvPr>
            <p:extLst>
              <p:ext uri="{D42A27DB-BD31-4B8C-83A1-F6EECF244321}">
                <p14:modId xmlns:p14="http://schemas.microsoft.com/office/powerpoint/2010/main" val="932183546"/>
              </p:ext>
            </p:extLst>
          </p:nvPr>
        </p:nvGraphicFramePr>
        <p:xfrm>
          <a:off x="298847" y="3907952"/>
          <a:ext cx="4572000" cy="2743200"/>
        </p:xfrm>
        <a:graphic>
          <a:graphicData uri="http://schemas.openxmlformats.org/drawingml/2006/chart">
            <c:chart xmlns:c="http://schemas.openxmlformats.org/drawingml/2006/chart" xmlns:r="http://schemas.openxmlformats.org/officeDocument/2006/relationships" r:id="rId8"/>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296"/>
    </mc:Choice>
    <mc:Fallback xmlns="">
      <p:transition spd="slow" advTm="22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200" smtClean="0"/>
              <a:t>HOW CAN YOU HELP?</a:t>
            </a:r>
          </a:p>
        </p:txBody>
      </p:sp>
      <p:sp>
        <p:nvSpPr>
          <p:cNvPr id="20483" name="Rectangle 3"/>
          <p:cNvSpPr>
            <a:spLocks noGrp="1" noChangeArrowheads="1"/>
          </p:cNvSpPr>
          <p:nvPr>
            <p:ph type="body" idx="1"/>
          </p:nvPr>
        </p:nvSpPr>
        <p:spPr bwMode="auto">
          <a:xfrm>
            <a:off x="76200" y="1447800"/>
            <a:ext cx="8991600" cy="5334000"/>
          </a:xfrm>
          <a:extLst/>
        </p:spPr>
        <p:txBody>
          <a:bodyPr vert="horz" wrap="square" lIns="91440" tIns="45720" rIns="91440" bIns="45720" numCol="1" anchor="t" anchorCtr="0" compatLnSpc="1">
            <a:prstTxWarp prst="textNoShape">
              <a:avLst/>
            </a:prstTxWarp>
          </a:bodyPr>
          <a:lstStyle/>
          <a:p>
            <a:pPr>
              <a:buFont typeface="Wingdings" pitchFamily="2" charset="2"/>
              <a:buChar char="Ø"/>
              <a:defRPr/>
            </a:pPr>
            <a:r>
              <a:rPr lang="en-US" sz="1600" b="0" dirty="0" smtClean="0"/>
              <a:t>Continue to ensure complete and accurate DD Form 2704’s:</a:t>
            </a:r>
          </a:p>
          <a:p>
            <a:pPr lvl="1">
              <a:buFont typeface="Arial" charset="0"/>
              <a:buChar char="•"/>
              <a:defRPr/>
            </a:pPr>
            <a:r>
              <a:rPr lang="en-US" sz="1600" b="0" dirty="0" smtClean="0"/>
              <a:t>Enables timely notifications to be made to victims and witnesses</a:t>
            </a:r>
          </a:p>
          <a:p>
            <a:pPr lvl="1">
              <a:buFont typeface="Arial" charset="0"/>
              <a:buChar char="•"/>
              <a:defRPr/>
            </a:pPr>
            <a:r>
              <a:rPr lang="en-US" sz="1600" b="0" dirty="0" smtClean="0"/>
              <a:t>Fulfills the purpose of the </a:t>
            </a:r>
            <a:r>
              <a:rPr lang="en-US" sz="1600" b="0" dirty="0" err="1" smtClean="0"/>
              <a:t>VWAP</a:t>
            </a:r>
            <a:r>
              <a:rPr lang="en-US" sz="1600" b="0" dirty="0" smtClean="0"/>
              <a:t> program</a:t>
            </a:r>
          </a:p>
          <a:p>
            <a:pPr marL="457200" lvl="1" indent="0">
              <a:buFontTx/>
              <a:buNone/>
              <a:defRPr/>
            </a:pPr>
            <a:endParaRPr lang="en-US" sz="1600" b="0" dirty="0"/>
          </a:p>
          <a:p>
            <a:pPr>
              <a:buFont typeface="Wingdings" pitchFamily="2" charset="2"/>
              <a:buChar char="Ø"/>
              <a:defRPr/>
            </a:pPr>
            <a:r>
              <a:rPr lang="en-US" sz="1600" b="0" dirty="0"/>
              <a:t> </a:t>
            </a:r>
            <a:r>
              <a:rPr lang="en-US" sz="1600" b="0" dirty="0" smtClean="0"/>
              <a:t>Process for incomplete, incorrect, or undelivered DD 2704’s:</a:t>
            </a:r>
          </a:p>
          <a:p>
            <a:pPr lvl="1">
              <a:buFont typeface="Arial" pitchFamily="34" charset="0"/>
              <a:buChar char="•"/>
              <a:defRPr/>
            </a:pPr>
            <a:r>
              <a:rPr lang="en-US" sz="1600" b="0" dirty="0" smtClean="0"/>
              <a:t>Brig attempts to rectify discrepancies through trial counsel</a:t>
            </a:r>
          </a:p>
          <a:p>
            <a:pPr lvl="1">
              <a:buFont typeface="Arial" pitchFamily="34" charset="0"/>
              <a:buChar char="•"/>
              <a:defRPr/>
            </a:pPr>
            <a:r>
              <a:rPr lang="en-US" sz="1600" b="0" dirty="0" smtClean="0"/>
              <a:t>Brig notifies CMC </a:t>
            </a:r>
            <a:r>
              <a:rPr lang="en-US" sz="1600" b="0" dirty="0" err="1" smtClean="0"/>
              <a:t>PSL</a:t>
            </a:r>
            <a:r>
              <a:rPr lang="en-US" sz="1600" b="0" dirty="0" smtClean="0"/>
              <a:t> Corrections of unresponsive actions</a:t>
            </a:r>
          </a:p>
          <a:p>
            <a:pPr lvl="1">
              <a:buFont typeface="Arial" pitchFamily="34" charset="0"/>
              <a:buChar char="•"/>
              <a:defRPr/>
            </a:pPr>
            <a:r>
              <a:rPr lang="en-US" sz="1600" b="0" dirty="0" smtClean="0"/>
              <a:t>CMC </a:t>
            </a:r>
            <a:r>
              <a:rPr lang="en-US" sz="1600" b="0" dirty="0" err="1" smtClean="0"/>
              <a:t>PSL</a:t>
            </a:r>
            <a:r>
              <a:rPr lang="en-US" sz="1600" b="0" dirty="0" smtClean="0"/>
              <a:t> Corrections attempts to rectify through </a:t>
            </a:r>
            <a:r>
              <a:rPr lang="en-US" sz="1600" b="0" dirty="0" err="1" smtClean="0"/>
              <a:t>SJA</a:t>
            </a:r>
            <a:endParaRPr lang="en-US" sz="1600" b="0" dirty="0" smtClean="0"/>
          </a:p>
          <a:p>
            <a:pPr lvl="1">
              <a:buFont typeface="Arial" pitchFamily="34" charset="0"/>
              <a:buChar char="•"/>
              <a:defRPr/>
            </a:pPr>
            <a:r>
              <a:rPr lang="en-US" sz="1600" b="0" dirty="0" smtClean="0"/>
              <a:t>CMC PSL Corrections notifies CMC JA of unresponsive actions</a:t>
            </a:r>
          </a:p>
          <a:p>
            <a:pPr lvl="1">
              <a:buFont typeface="Arial" pitchFamily="34" charset="0"/>
              <a:buChar char="•"/>
              <a:defRPr/>
            </a:pPr>
            <a:endParaRPr lang="en-US" sz="1600" b="0" dirty="0"/>
          </a:p>
          <a:p>
            <a:pPr>
              <a:buFont typeface="Wingdings" pitchFamily="2" charset="2"/>
              <a:buChar char="Ø"/>
              <a:defRPr/>
            </a:pPr>
            <a:r>
              <a:rPr lang="en-US" sz="1600" b="0" dirty="0" smtClean="0"/>
              <a:t>Ensure victims and witnesses put accurate contact information</a:t>
            </a:r>
          </a:p>
          <a:p>
            <a:pPr lvl="1">
              <a:buFont typeface="Arial" charset="0"/>
              <a:buChar char="•"/>
              <a:defRPr/>
            </a:pPr>
            <a:r>
              <a:rPr lang="en-US" sz="1600" b="0" dirty="0" smtClean="0"/>
              <a:t>Contact information is used to verify prisoner mail and visitation rosters</a:t>
            </a:r>
          </a:p>
          <a:p>
            <a:pPr lvl="1">
              <a:buFont typeface="Arial" charset="0"/>
              <a:buChar char="•"/>
              <a:defRPr/>
            </a:pPr>
            <a:r>
              <a:rPr lang="en-US" sz="1600" b="0" dirty="0" smtClean="0"/>
              <a:t>2704s are stored securely with access limited to the brig VWAP coordinator</a:t>
            </a:r>
          </a:p>
          <a:p>
            <a:pPr lvl="1">
              <a:buFont typeface="Arial" charset="0"/>
              <a:buChar char="•"/>
              <a:defRPr/>
            </a:pPr>
            <a:r>
              <a:rPr lang="en-US" sz="1600" b="0" dirty="0" smtClean="0"/>
              <a:t>Using VLC addresses and phone numbers as an intermediary prevents the brigs from blocking contact by prisoners</a:t>
            </a:r>
            <a:endParaRPr lang="en-US" sz="1600" b="0" dirty="0"/>
          </a:p>
          <a:p>
            <a:pPr lvl="1">
              <a:buFont typeface="Arial" charset="0"/>
              <a:buChar char="•"/>
              <a:defRPr/>
            </a:pPr>
            <a:r>
              <a:rPr lang="en-US" sz="1600" b="0" dirty="0" smtClean="0"/>
              <a:t>Notification letters are sent by certified mail and are usually returned to the brigs as undeliverable if a PO Box or Unit address is provided</a:t>
            </a:r>
          </a:p>
        </p:txBody>
      </p:sp>
      <p:sp>
        <p:nvSpPr>
          <p:cNvPr id="20484" name="TextBox 3"/>
          <p:cNvSpPr txBox="1">
            <a:spLocks noChangeArrowheads="1"/>
          </p:cNvSpPr>
          <p:nvPr/>
        </p:nvSpPr>
        <p:spPr bwMode="auto">
          <a:xfrm>
            <a:off x="8458200" y="6553200"/>
            <a:ext cx="533400" cy="307975"/>
          </a:xfrm>
          <a:prstGeom prst="rect">
            <a:avLst/>
          </a:prstGeom>
          <a:noFill/>
          <a:ln w="9525">
            <a:noFill/>
            <a:miter lim="800000"/>
            <a:headEnd/>
            <a:tailEnd/>
          </a:ln>
        </p:spPr>
        <p:txBody>
          <a:bodyPr>
            <a:spAutoFit/>
          </a:bodyPr>
          <a:lstStyle/>
          <a:p>
            <a:pPr eaLnBrk="0" hangingPunct="0"/>
            <a:r>
              <a:rPr lang="en-US" sz="1400"/>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876"/>
    </mc:Choice>
    <mc:Fallback xmlns="">
      <p:transition spd="slow" advTm="149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200" smtClean="0"/>
              <a:t>AGENDA</a:t>
            </a:r>
          </a:p>
        </p:txBody>
      </p:sp>
      <p:sp>
        <p:nvSpPr>
          <p:cNvPr id="8195" name="Rectangle 3"/>
          <p:cNvSpPr>
            <a:spLocks noGrp="1" noChangeArrowheads="1"/>
          </p:cNvSpPr>
          <p:nvPr>
            <p:ph type="body" idx="1"/>
          </p:nvPr>
        </p:nvSpPr>
        <p:spPr bwMode="auto">
          <a:xfrm>
            <a:off x="76200" y="1447800"/>
            <a:ext cx="8991600" cy="5334000"/>
          </a:xfrm>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itchFamily="2" charset="2"/>
              <a:buChar char="Ø"/>
              <a:defRPr/>
            </a:pPr>
            <a:r>
              <a:rPr lang="en-US" sz="2000" b="0" dirty="0" smtClean="0"/>
              <a:t>References</a:t>
            </a:r>
          </a:p>
          <a:p>
            <a:pPr marL="0" indent="0" eaLnBrk="1" hangingPunct="1">
              <a:lnSpc>
                <a:spcPct val="90000"/>
              </a:lnSpc>
              <a:buFontTx/>
              <a:buNone/>
              <a:defRPr/>
            </a:pPr>
            <a:endParaRPr lang="en-US" sz="2000" b="0" dirty="0" smtClean="0"/>
          </a:p>
          <a:p>
            <a:pPr eaLnBrk="1" hangingPunct="1">
              <a:lnSpc>
                <a:spcPct val="90000"/>
              </a:lnSpc>
              <a:buFont typeface="Wingdings" pitchFamily="2" charset="2"/>
              <a:buChar char="Ø"/>
              <a:defRPr/>
            </a:pPr>
            <a:r>
              <a:rPr lang="en-US" sz="2000" b="0" dirty="0" err="1" smtClean="0"/>
              <a:t>VWAP</a:t>
            </a:r>
            <a:r>
              <a:rPr lang="en-US" sz="2000" b="0" dirty="0" smtClean="0"/>
              <a:t> Mission Statement</a:t>
            </a:r>
          </a:p>
          <a:p>
            <a:pPr eaLnBrk="1" hangingPunct="1">
              <a:lnSpc>
                <a:spcPct val="90000"/>
              </a:lnSpc>
              <a:buFont typeface="Wingdings" pitchFamily="2" charset="2"/>
              <a:buChar char="Ø"/>
              <a:defRPr/>
            </a:pPr>
            <a:endParaRPr lang="en-US" sz="2000" b="0" dirty="0" smtClean="0"/>
          </a:p>
          <a:p>
            <a:pPr eaLnBrk="1" hangingPunct="1">
              <a:lnSpc>
                <a:spcPct val="90000"/>
              </a:lnSpc>
              <a:buFont typeface="Wingdings" pitchFamily="2" charset="2"/>
              <a:buChar char="Ø"/>
              <a:defRPr/>
            </a:pPr>
            <a:r>
              <a:rPr lang="en-US" sz="2000" b="0" dirty="0" smtClean="0"/>
              <a:t>CMC </a:t>
            </a:r>
            <a:r>
              <a:rPr lang="en-US" sz="2000" b="0" dirty="0" err="1" smtClean="0"/>
              <a:t>PSL</a:t>
            </a:r>
            <a:r>
              <a:rPr lang="en-US" sz="2000" b="0" dirty="0" smtClean="0"/>
              <a:t> Corrections Responsibilities</a:t>
            </a:r>
          </a:p>
          <a:p>
            <a:pPr eaLnBrk="1" hangingPunct="1">
              <a:lnSpc>
                <a:spcPct val="90000"/>
              </a:lnSpc>
              <a:buFont typeface="Wingdings" pitchFamily="2" charset="2"/>
              <a:buChar char="Ø"/>
              <a:defRPr/>
            </a:pPr>
            <a:endParaRPr lang="en-US" sz="2000" b="0" dirty="0" smtClean="0"/>
          </a:p>
          <a:p>
            <a:pPr eaLnBrk="1" hangingPunct="1">
              <a:lnSpc>
                <a:spcPct val="90000"/>
              </a:lnSpc>
              <a:buFont typeface="Wingdings" pitchFamily="2" charset="2"/>
              <a:buChar char="Ø"/>
              <a:defRPr/>
            </a:pPr>
            <a:r>
              <a:rPr lang="en-US" sz="2000" b="0" dirty="0" smtClean="0"/>
              <a:t>Brig Responsibilities</a:t>
            </a:r>
          </a:p>
          <a:p>
            <a:pPr eaLnBrk="1" hangingPunct="1">
              <a:lnSpc>
                <a:spcPct val="90000"/>
              </a:lnSpc>
              <a:buFont typeface="Wingdings" pitchFamily="2" charset="2"/>
              <a:buChar char="Ø"/>
              <a:defRPr/>
            </a:pPr>
            <a:endParaRPr lang="en-US" sz="2000" b="0" dirty="0" smtClean="0"/>
          </a:p>
          <a:p>
            <a:pPr eaLnBrk="1" hangingPunct="1">
              <a:lnSpc>
                <a:spcPct val="90000"/>
              </a:lnSpc>
              <a:buFont typeface="Wingdings" pitchFamily="2" charset="2"/>
              <a:buChar char="Ø"/>
              <a:defRPr/>
            </a:pPr>
            <a:r>
              <a:rPr lang="en-US" sz="2000" b="0" dirty="0" smtClean="0"/>
              <a:t>Quality Control</a:t>
            </a:r>
          </a:p>
          <a:p>
            <a:pPr eaLnBrk="1" hangingPunct="1">
              <a:lnSpc>
                <a:spcPct val="90000"/>
              </a:lnSpc>
              <a:buFont typeface="Wingdings" pitchFamily="2" charset="2"/>
              <a:buChar char="Ø"/>
              <a:defRPr/>
            </a:pPr>
            <a:endParaRPr lang="en-US" sz="2000" b="0" dirty="0" smtClean="0"/>
          </a:p>
          <a:p>
            <a:pPr eaLnBrk="1" hangingPunct="1">
              <a:lnSpc>
                <a:spcPct val="90000"/>
              </a:lnSpc>
              <a:buFont typeface="Wingdings" pitchFamily="2" charset="2"/>
              <a:buChar char="Ø"/>
              <a:defRPr/>
            </a:pPr>
            <a:r>
              <a:rPr lang="en-US" sz="2000" b="0" dirty="0" smtClean="0"/>
              <a:t>Stats</a:t>
            </a:r>
            <a:endParaRPr lang="en-US" sz="2000" b="0" i="1" u="sng"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61"/>
    </mc:Choice>
    <mc:Fallback xmlns="">
      <p:transition spd="slow" advTm="2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200" smtClean="0"/>
              <a:t>REFERENCES</a:t>
            </a:r>
          </a:p>
        </p:txBody>
      </p:sp>
      <p:sp>
        <p:nvSpPr>
          <p:cNvPr id="9219" name="Rectangle 3"/>
          <p:cNvSpPr>
            <a:spLocks noGrp="1" noChangeArrowheads="1"/>
          </p:cNvSpPr>
          <p:nvPr>
            <p:ph type="body" idx="1"/>
          </p:nvPr>
        </p:nvSpPr>
        <p:spPr bwMode="auto">
          <a:xfrm>
            <a:off x="76200" y="1447800"/>
            <a:ext cx="8991600" cy="5334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 typeface="Wingdings" pitchFamily="2" charset="2"/>
              <a:buChar char="Ø"/>
            </a:pPr>
            <a:r>
              <a:rPr lang="en-US" sz="2000" b="0" dirty="0" smtClean="0">
                <a:cs typeface="Courier New" pitchFamily="49" charset="0"/>
              </a:rPr>
              <a:t>Victim Witness Protection Act of 1982 – Establishes </a:t>
            </a:r>
            <a:r>
              <a:rPr lang="en-US" sz="2000" b="0" dirty="0" err="1" smtClean="0">
                <a:cs typeface="Courier New" pitchFamily="49" charset="0"/>
              </a:rPr>
              <a:t>VWAP</a:t>
            </a:r>
            <a:endParaRPr lang="en-US" sz="2000" b="0" dirty="0" smtClean="0">
              <a:cs typeface="Courier New" pitchFamily="49" charset="0"/>
            </a:endParaRPr>
          </a:p>
          <a:p>
            <a:pPr eaLnBrk="1" hangingPunct="1">
              <a:lnSpc>
                <a:spcPct val="80000"/>
              </a:lnSpc>
              <a:buFont typeface="Wingdings" pitchFamily="2" charset="2"/>
              <a:buChar char="Ø"/>
            </a:pPr>
            <a:endParaRPr lang="en-US" sz="2000" b="0" dirty="0" smtClean="0">
              <a:cs typeface="Courier New" pitchFamily="49" charset="0"/>
            </a:endParaRPr>
          </a:p>
          <a:p>
            <a:pPr eaLnBrk="1" hangingPunct="1">
              <a:lnSpc>
                <a:spcPct val="80000"/>
              </a:lnSpc>
              <a:buFont typeface="Wingdings" pitchFamily="2" charset="2"/>
              <a:buChar char="Ø"/>
            </a:pPr>
            <a:r>
              <a:rPr lang="en-US" sz="2000" b="0" dirty="0" smtClean="0">
                <a:cs typeface="Courier New" pitchFamily="49" charset="0"/>
              </a:rPr>
              <a:t>Victims of Crime Act of 1984 – DOJ funded/Victims have fund</a:t>
            </a:r>
          </a:p>
          <a:p>
            <a:pPr eaLnBrk="1" hangingPunct="1">
              <a:lnSpc>
                <a:spcPct val="80000"/>
              </a:lnSpc>
              <a:buFont typeface="Wingdings" pitchFamily="2" charset="2"/>
              <a:buChar char="Ø"/>
            </a:pPr>
            <a:endParaRPr lang="en-US" sz="2000" b="0" dirty="0" smtClean="0">
              <a:cs typeface="Courier New" pitchFamily="49" charset="0"/>
            </a:endParaRPr>
          </a:p>
          <a:p>
            <a:pPr eaLnBrk="1" hangingPunct="1">
              <a:lnSpc>
                <a:spcPct val="80000"/>
              </a:lnSpc>
              <a:buFont typeface="Wingdings" pitchFamily="2" charset="2"/>
              <a:buChar char="Ø"/>
            </a:pPr>
            <a:r>
              <a:rPr lang="en-US" sz="2000" b="0" dirty="0" smtClean="0">
                <a:cs typeface="Courier New" pitchFamily="49" charset="0"/>
              </a:rPr>
              <a:t>Crime Control Act of 1990 – Victims right to information about offenders</a:t>
            </a:r>
          </a:p>
          <a:p>
            <a:pPr eaLnBrk="1" hangingPunct="1">
              <a:lnSpc>
                <a:spcPct val="80000"/>
              </a:lnSpc>
              <a:buFont typeface="Wingdings" pitchFamily="2" charset="2"/>
              <a:buChar char="Ø"/>
            </a:pPr>
            <a:endParaRPr lang="en-US" sz="2000" b="0" dirty="0" smtClean="0">
              <a:cs typeface="Courier New" pitchFamily="49" charset="0"/>
            </a:endParaRPr>
          </a:p>
          <a:p>
            <a:pPr eaLnBrk="1" hangingPunct="1">
              <a:lnSpc>
                <a:spcPct val="80000"/>
              </a:lnSpc>
              <a:buFont typeface="Wingdings" pitchFamily="2" charset="2"/>
              <a:buChar char="Ø"/>
            </a:pPr>
            <a:r>
              <a:rPr lang="en-US" sz="2000" b="0" dirty="0" err="1" smtClean="0">
                <a:cs typeface="Courier New" pitchFamily="49" charset="0"/>
              </a:rPr>
              <a:t>NDAA</a:t>
            </a:r>
            <a:r>
              <a:rPr lang="en-US" sz="2000" b="0" dirty="0" smtClean="0">
                <a:cs typeface="Courier New" pitchFamily="49" charset="0"/>
              </a:rPr>
              <a:t> 1994 – Mandates notification of inmate status changes</a:t>
            </a:r>
          </a:p>
          <a:p>
            <a:pPr eaLnBrk="1" hangingPunct="1">
              <a:lnSpc>
                <a:spcPct val="80000"/>
              </a:lnSpc>
              <a:buFont typeface="Wingdings" pitchFamily="2" charset="2"/>
              <a:buChar char="Ø"/>
            </a:pPr>
            <a:endParaRPr lang="en-US" sz="2000" b="0" dirty="0" smtClean="0">
              <a:cs typeface="Courier New" pitchFamily="49" charset="0"/>
            </a:endParaRPr>
          </a:p>
          <a:p>
            <a:pPr eaLnBrk="1" hangingPunct="1">
              <a:lnSpc>
                <a:spcPct val="80000"/>
              </a:lnSpc>
              <a:buFont typeface="Wingdings" pitchFamily="2" charset="2"/>
              <a:buChar char="Ø"/>
            </a:pPr>
            <a:r>
              <a:rPr lang="en-US" sz="2000" b="0" dirty="0" smtClean="0">
                <a:cs typeface="Courier New" pitchFamily="49" charset="0"/>
              </a:rPr>
              <a:t>18 </a:t>
            </a:r>
            <a:r>
              <a:rPr lang="en-US" sz="2000" b="0" dirty="0" err="1" smtClean="0">
                <a:cs typeface="Courier New" pitchFamily="49" charset="0"/>
              </a:rPr>
              <a:t>U.S.C</a:t>
            </a:r>
            <a:r>
              <a:rPr lang="en-US" sz="2000" b="0" dirty="0" smtClean="0">
                <a:cs typeface="Courier New" pitchFamily="49" charset="0"/>
              </a:rPr>
              <a:t>. § 3771(a) “Justice for All Act of 2004” – most recent </a:t>
            </a:r>
          </a:p>
          <a:p>
            <a:pPr eaLnBrk="1" hangingPunct="1">
              <a:lnSpc>
                <a:spcPct val="80000"/>
              </a:lnSpc>
              <a:buFontTx/>
              <a:buNone/>
            </a:pPr>
            <a:endParaRPr lang="en-US" sz="2000" b="0" dirty="0" smtClean="0">
              <a:cs typeface="Courier New" pitchFamily="49" charset="0"/>
            </a:endParaRPr>
          </a:p>
          <a:p>
            <a:pPr eaLnBrk="1" hangingPunct="1">
              <a:lnSpc>
                <a:spcPct val="80000"/>
              </a:lnSpc>
              <a:buFont typeface="Wingdings" pitchFamily="2" charset="2"/>
              <a:buChar char="Ø"/>
            </a:pPr>
            <a:r>
              <a:rPr lang="en-US" sz="2000" b="0" dirty="0" err="1" smtClean="0">
                <a:cs typeface="Courier New" pitchFamily="49" charset="0"/>
              </a:rPr>
              <a:t>DoDD</a:t>
            </a:r>
            <a:r>
              <a:rPr lang="en-US" sz="2000" b="0" dirty="0" smtClean="0">
                <a:cs typeface="Courier New" pitchFamily="49" charset="0"/>
              </a:rPr>
              <a:t> 1030.1 of April 13, 2004 “Victim and Witness Assistance” </a:t>
            </a:r>
          </a:p>
          <a:p>
            <a:pPr eaLnBrk="1" hangingPunct="1">
              <a:lnSpc>
                <a:spcPct val="80000"/>
              </a:lnSpc>
              <a:buFont typeface="Wingdings" pitchFamily="2" charset="2"/>
              <a:buChar char="Ø"/>
            </a:pPr>
            <a:endParaRPr lang="en-US" sz="2000" b="0" dirty="0" smtClean="0">
              <a:cs typeface="Courier New" pitchFamily="49" charset="0"/>
            </a:endParaRPr>
          </a:p>
          <a:p>
            <a:pPr eaLnBrk="1" hangingPunct="1">
              <a:lnSpc>
                <a:spcPct val="80000"/>
              </a:lnSpc>
              <a:buFont typeface="Wingdings" pitchFamily="2" charset="2"/>
              <a:buChar char="Ø"/>
            </a:pPr>
            <a:r>
              <a:rPr lang="en-US" sz="2000" b="0" dirty="0" err="1" smtClean="0">
                <a:cs typeface="Courier New" pitchFamily="49" charset="0"/>
              </a:rPr>
              <a:t>DoDI</a:t>
            </a:r>
            <a:r>
              <a:rPr lang="en-US" sz="2000" b="0" dirty="0" smtClean="0">
                <a:cs typeface="Courier New" pitchFamily="49" charset="0"/>
              </a:rPr>
              <a:t>  1030.2  of June 4, 2004 “Victim and Witness Assistance Procedures” </a:t>
            </a:r>
          </a:p>
          <a:p>
            <a:pPr eaLnBrk="1" hangingPunct="1">
              <a:lnSpc>
                <a:spcPct val="80000"/>
              </a:lnSpc>
              <a:buFont typeface="Wingdings" pitchFamily="2" charset="2"/>
              <a:buChar char="Ø"/>
            </a:pPr>
            <a:endParaRPr lang="en-US" sz="2000" b="0" dirty="0" smtClean="0">
              <a:cs typeface="Courier New" pitchFamily="49" charset="0"/>
            </a:endParaRPr>
          </a:p>
          <a:p>
            <a:pPr eaLnBrk="1" hangingPunct="1">
              <a:lnSpc>
                <a:spcPct val="80000"/>
              </a:lnSpc>
              <a:buFont typeface="Wingdings" pitchFamily="2" charset="2"/>
              <a:buChar char="Ø"/>
            </a:pPr>
            <a:r>
              <a:rPr lang="en-US" sz="2000" b="0" dirty="0" err="1" smtClean="0">
                <a:cs typeface="Courier New" pitchFamily="49" charset="0"/>
              </a:rPr>
              <a:t>SECNAVINST</a:t>
            </a:r>
            <a:r>
              <a:rPr lang="en-US" sz="2000" b="0" dirty="0" smtClean="0">
                <a:cs typeface="Courier New" pitchFamily="49" charset="0"/>
              </a:rPr>
              <a:t> 5800.11B “Victim and Witness Assistance Program”</a:t>
            </a:r>
          </a:p>
          <a:p>
            <a:pPr eaLnBrk="1" hangingPunct="1">
              <a:lnSpc>
                <a:spcPct val="80000"/>
              </a:lnSpc>
              <a:buFont typeface="Wingdings" pitchFamily="2" charset="2"/>
              <a:buChar char="Ø"/>
            </a:pPr>
            <a:endParaRPr lang="en-US" sz="1900" dirty="0" smtClean="0">
              <a:cs typeface="Courier New" pitchFamily="49" charset="0"/>
            </a:endParaRPr>
          </a:p>
          <a:p>
            <a:pPr eaLnBrk="1" hangingPunct="1">
              <a:lnSpc>
                <a:spcPct val="80000"/>
              </a:lnSpc>
              <a:buFont typeface="Wingdings" pitchFamily="2" charset="2"/>
              <a:buChar char="Ø"/>
            </a:pPr>
            <a:r>
              <a:rPr lang="en-US" sz="2000" b="0" dirty="0" smtClean="0">
                <a:cs typeface="Courier New" pitchFamily="49" charset="0"/>
              </a:rPr>
              <a:t>MCO 5800.16(LEGADMINMAN) Chapter 4 and 5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499"/>
    </mc:Choice>
    <mc:Fallback xmlns="">
      <p:transition spd="slow" advTm="2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200" dirty="0" smtClean="0"/>
              <a:t>PSL CORRECTIONS</a:t>
            </a:r>
            <a:br>
              <a:rPr lang="en-US" sz="3200" dirty="0" smtClean="0"/>
            </a:br>
            <a:r>
              <a:rPr lang="en-US" sz="3200" dirty="0" smtClean="0"/>
              <a:t>VWAP MISSION STATEMENT</a:t>
            </a:r>
          </a:p>
        </p:txBody>
      </p:sp>
      <p:sp>
        <p:nvSpPr>
          <p:cNvPr id="5123" name="Rectangle 3"/>
          <p:cNvSpPr>
            <a:spLocks noGrp="1" noChangeArrowheads="1"/>
          </p:cNvSpPr>
          <p:nvPr>
            <p:ph type="body" idx="1"/>
          </p:nvPr>
        </p:nvSpPr>
        <p:spPr bwMode="auto">
          <a:xfrm>
            <a:off x="76200" y="1447800"/>
            <a:ext cx="8991600" cy="5410200"/>
          </a:xfrm>
          <a:ln>
            <a:miter lim="800000"/>
            <a:headEnd/>
            <a:tailEnd/>
          </a:ln>
        </p:spPr>
        <p:txBody>
          <a:bodyPr vert="horz" wrap="square" lIns="91440" tIns="45720" rIns="91440" bIns="45720" numCol="1" anchor="t" anchorCtr="0" compatLnSpc="1">
            <a:prstTxWarp prst="textNoShape">
              <a:avLst/>
            </a:prstTxWarp>
          </a:bodyPr>
          <a:lstStyle/>
          <a:p>
            <a:pPr algn="ctr">
              <a:buFontTx/>
              <a:buNone/>
              <a:defRPr/>
            </a:pPr>
            <a:endParaRPr lang="en-US" b="0" i="1" dirty="0" smtClean="0"/>
          </a:p>
          <a:p>
            <a:pPr algn="ctr">
              <a:buFontTx/>
              <a:buNone/>
              <a:defRPr/>
            </a:pPr>
            <a:endParaRPr lang="en-US" b="0" i="1" dirty="0" smtClean="0"/>
          </a:p>
          <a:p>
            <a:pPr algn="ctr">
              <a:buFontTx/>
              <a:buNone/>
              <a:defRPr/>
            </a:pPr>
            <a:r>
              <a:rPr lang="en-US" i="1" dirty="0" smtClean="0"/>
              <a:t>DODI 1030.2, June 4, 2004</a:t>
            </a:r>
          </a:p>
          <a:p>
            <a:pPr algn="ctr">
              <a:buFontTx/>
              <a:buNone/>
              <a:defRPr/>
            </a:pPr>
            <a:endParaRPr lang="en-US" b="0" i="1" dirty="0" smtClean="0"/>
          </a:p>
          <a:p>
            <a:pPr marL="0">
              <a:buFontTx/>
              <a:buNone/>
              <a:defRPr/>
            </a:pPr>
            <a:r>
              <a:rPr lang="en-US" sz="2000" b="0" dirty="0" smtClean="0"/>
              <a:t>“</a:t>
            </a:r>
            <a:r>
              <a:rPr lang="en-US" sz="2000" b="0" i="1" u="sng" dirty="0" smtClean="0"/>
              <a:t>Central Repository</a:t>
            </a:r>
            <a:r>
              <a:rPr lang="en-US" sz="2000" b="0" i="1" dirty="0" smtClean="0"/>
              <a:t>.  A Military Service headquarters office designated by the Secretary for each Military Department to serve as a clearing-house of information on inmate status and to collect and report data on the delivery of victim and witness assistance including notification of inmate status changes</a:t>
            </a:r>
            <a:r>
              <a:rPr lang="en-US" sz="2000" b="0" dirty="0" smtClean="0"/>
              <a:t>.”</a:t>
            </a:r>
            <a:endParaRPr lang="en-US" sz="2000" b="0" i="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155"/>
    </mc:Choice>
    <mc:Fallback xmlns="">
      <p:transition spd="slow" advTm="53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Line 9"/>
          <p:cNvSpPr>
            <a:spLocks noChangeShapeType="1"/>
          </p:cNvSpPr>
          <p:nvPr/>
        </p:nvSpPr>
        <p:spPr bwMode="auto">
          <a:xfrm>
            <a:off x="1397000" y="1524000"/>
            <a:ext cx="6477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Rectangle 2"/>
          <p:cNvSpPr txBox="1">
            <a:spLocks noChangeArrowheads="1"/>
          </p:cNvSpPr>
          <p:nvPr/>
        </p:nvSpPr>
        <p:spPr>
          <a:xfrm>
            <a:off x="1695450" y="349250"/>
            <a:ext cx="5867400" cy="838200"/>
          </a:xfrm>
          <a:prstGeom prst="rect">
            <a:avLst/>
          </a:prstGeom>
        </p:spPr>
        <p:txBody>
          <a:bodyPr anchor="ctr">
            <a:normAutofit fontScale="92500" lnSpcReduction="20000"/>
          </a:bodyPr>
          <a:lstStyle/>
          <a:p>
            <a:pPr algn="ctr" fontAlgn="auto">
              <a:spcAft>
                <a:spcPts val="0"/>
              </a:spcAft>
              <a:defRPr/>
            </a:pPr>
            <a:r>
              <a:rPr lang="en-US" sz="3200" dirty="0">
                <a:latin typeface="Times New Roman" pitchFamily="18" charset="0"/>
                <a:ea typeface="+mj-ea"/>
                <a:cs typeface="Times New Roman" pitchFamily="18" charset="0"/>
              </a:rPr>
              <a:t>USMC </a:t>
            </a:r>
            <a:br>
              <a:rPr lang="en-US" sz="3200" dirty="0">
                <a:latin typeface="Times New Roman" pitchFamily="18" charset="0"/>
                <a:ea typeface="+mj-ea"/>
                <a:cs typeface="Times New Roman" pitchFamily="18" charset="0"/>
              </a:rPr>
            </a:br>
            <a:r>
              <a:rPr lang="en-US" sz="3200" dirty="0">
                <a:latin typeface="Times New Roman" pitchFamily="18" charset="0"/>
                <a:ea typeface="+mj-ea"/>
                <a:cs typeface="Times New Roman" pitchFamily="18" charset="0"/>
              </a:rPr>
              <a:t>Confinement </a:t>
            </a:r>
            <a:r>
              <a:rPr lang="en-US" sz="3200" dirty="0" smtClean="0">
                <a:latin typeface="Times New Roman" pitchFamily="18" charset="0"/>
                <a:ea typeface="+mj-ea"/>
                <a:cs typeface="Times New Roman" pitchFamily="18" charset="0"/>
              </a:rPr>
              <a:t>Facilities</a:t>
            </a:r>
            <a:endParaRPr lang="en-US" sz="3200" dirty="0">
              <a:latin typeface="Times New Roman" pitchFamily="18" charset="0"/>
              <a:ea typeface="+mj-ea"/>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7931617"/>
              </p:ext>
            </p:extLst>
          </p:nvPr>
        </p:nvGraphicFramePr>
        <p:xfrm>
          <a:off x="0" y="1600200"/>
          <a:ext cx="9144000" cy="3949826"/>
        </p:xfrm>
        <a:graphic>
          <a:graphicData uri="http://schemas.openxmlformats.org/drawingml/2006/table">
            <a:tbl>
              <a:tblPr>
                <a:tableStyleId>{073A0DAA-6AF3-43AB-8588-CEC1D06C72B9}</a:tableStyleId>
              </a:tblPr>
              <a:tblGrid>
                <a:gridCol w="3543300">
                  <a:extLst>
                    <a:ext uri="{9D8B030D-6E8A-4147-A177-3AD203B41FA5}">
                      <a16:colId xmlns:a16="http://schemas.microsoft.com/office/drawing/2014/main" val="20000"/>
                    </a:ext>
                  </a:extLst>
                </a:gridCol>
                <a:gridCol w="25527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545974">
                <a:tc>
                  <a:txBody>
                    <a:bodyPr/>
                    <a:lstStyle/>
                    <a:p>
                      <a:pPr algn="ctr"/>
                      <a:r>
                        <a:rPr lang="en-US" b="1" u="sng" dirty="0" smtClean="0"/>
                        <a:t>Facility</a:t>
                      </a:r>
                      <a:endParaRPr lang="en-US"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u="sng" dirty="0" smtClean="0"/>
                        <a:t>Capability</a:t>
                      </a:r>
                      <a:endParaRPr lang="en-US"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u="sng" dirty="0" smtClean="0"/>
                        <a:t>Beds</a:t>
                      </a:r>
                      <a:endParaRPr lang="en-US"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73226">
                <a:tc>
                  <a:txBody>
                    <a:bodyPr/>
                    <a:lstStyle/>
                    <a:p>
                      <a:pPr algn="ctr"/>
                      <a:r>
                        <a:rPr lang="en-US" sz="1400" dirty="0" smtClean="0"/>
                        <a:t>MCI-West Brig</a:t>
                      </a:r>
                    </a:p>
                    <a:p>
                      <a:pPr algn="ctr"/>
                      <a:r>
                        <a:rPr lang="en-US" sz="1400" i="1" dirty="0" smtClean="0"/>
                        <a:t>Camp Pendleton, CA</a:t>
                      </a:r>
                      <a:endParaRPr lang="en-US"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Level II: Post-Trial 10 Years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160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3226">
                <a:tc>
                  <a:txBody>
                    <a:bodyPr/>
                    <a:lstStyle/>
                    <a:p>
                      <a:pPr algn="ctr"/>
                      <a:r>
                        <a:rPr lang="en-US" sz="1400" dirty="0" smtClean="0"/>
                        <a:t>MCI-East</a:t>
                      </a:r>
                      <a:r>
                        <a:rPr lang="en-US" sz="1400" baseline="0" dirty="0" smtClean="0"/>
                        <a:t> Brig</a:t>
                      </a:r>
                    </a:p>
                    <a:p>
                      <a:pPr algn="ctr"/>
                      <a:r>
                        <a:rPr lang="en-US" sz="1400" i="1" baseline="0" dirty="0" smtClean="0"/>
                        <a:t>Camp Lejeune, NC</a:t>
                      </a:r>
                      <a:endParaRPr lang="en-US"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Level I:  Post-Trial 1 Year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75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85800">
                <a:tc>
                  <a:txBody>
                    <a:bodyPr/>
                    <a:lstStyle/>
                    <a:p>
                      <a:pPr algn="ctr"/>
                      <a:r>
                        <a:rPr lang="en-US" sz="1400" dirty="0" smtClean="0"/>
                        <a:t>MCAS Yuma Brig</a:t>
                      </a:r>
                    </a:p>
                    <a:p>
                      <a:pPr algn="ctr"/>
                      <a:r>
                        <a:rPr lang="en-US" sz="1400" i="1" dirty="0" smtClean="0"/>
                        <a:t>Yuma, AZ</a:t>
                      </a:r>
                      <a:endParaRPr lang="en-US"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Level I: Post-Trial 30 days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10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85800">
                <a:tc>
                  <a:txBody>
                    <a:bodyPr/>
                    <a:lstStyle/>
                    <a:p>
                      <a:pPr algn="ctr"/>
                      <a:r>
                        <a:rPr lang="en-US" sz="1400" dirty="0" smtClean="0"/>
                        <a:t>MCIPAC Brig</a:t>
                      </a:r>
                    </a:p>
                    <a:p>
                      <a:pPr algn="ctr"/>
                      <a:r>
                        <a:rPr lang="en-US" sz="1400" i="1" dirty="0" smtClean="0"/>
                        <a:t>Okinawa,</a:t>
                      </a:r>
                      <a:r>
                        <a:rPr lang="en-US" sz="1400" i="1" baseline="0" dirty="0" smtClean="0"/>
                        <a:t> JP</a:t>
                      </a:r>
                      <a:endParaRPr lang="en-US"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Level I: Post-Trial 1 Year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120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85800">
                <a:tc>
                  <a:txBody>
                    <a:bodyPr/>
                    <a:lstStyle/>
                    <a:p>
                      <a:pPr algn="ctr"/>
                      <a:r>
                        <a:rPr lang="en-US" sz="1400" dirty="0" smtClean="0"/>
                        <a:t>MCAS </a:t>
                      </a:r>
                      <a:r>
                        <a:rPr lang="en-US" sz="1400" dirty="0" err="1" smtClean="0"/>
                        <a:t>Iwakuni</a:t>
                      </a:r>
                      <a:r>
                        <a:rPr lang="en-US" sz="1400" baseline="0" dirty="0" smtClean="0"/>
                        <a:t> Brig</a:t>
                      </a:r>
                    </a:p>
                    <a:p>
                      <a:pPr algn="ctr"/>
                      <a:r>
                        <a:rPr lang="en-US" sz="1400" i="1" baseline="0" dirty="0" err="1" smtClean="0"/>
                        <a:t>Iwakuni</a:t>
                      </a:r>
                      <a:r>
                        <a:rPr lang="en-US" sz="1400" i="1" baseline="0" dirty="0" smtClean="0"/>
                        <a:t>, JP</a:t>
                      </a:r>
                      <a:endParaRPr lang="en-US"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Level I: Post-Trial 30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9657750"/>
      </p:ext>
    </p:extLst>
  </p:cSld>
  <p:clrMapOvr>
    <a:masterClrMapping/>
  </p:clrMapOvr>
  <mc:AlternateContent xmlns:mc="http://schemas.openxmlformats.org/markup-compatibility/2006" xmlns:p14="http://schemas.microsoft.com/office/powerpoint/2010/main">
    <mc:Choice Requires="p14">
      <p:transition spd="slow" p14:dur="2000" advTm="40547"/>
    </mc:Choice>
    <mc:Fallback xmlns="">
      <p:transition spd="slow" advTm="40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200" dirty="0" smtClean="0"/>
              <a:t>PSL CORRECTIONS </a:t>
            </a:r>
            <a:br>
              <a:rPr lang="en-US" sz="3200" dirty="0" smtClean="0"/>
            </a:br>
            <a:r>
              <a:rPr lang="en-US" sz="3200" dirty="0" smtClean="0"/>
              <a:t>RESPONSIBILITIES</a:t>
            </a:r>
          </a:p>
        </p:txBody>
      </p:sp>
      <p:sp>
        <p:nvSpPr>
          <p:cNvPr id="6147" name="Rectangle 3"/>
          <p:cNvSpPr>
            <a:spLocks noGrp="1" noChangeArrowheads="1"/>
          </p:cNvSpPr>
          <p:nvPr>
            <p:ph type="body" idx="1"/>
          </p:nvPr>
        </p:nvSpPr>
        <p:spPr bwMode="auto">
          <a:xfrm>
            <a:off x="76200" y="1447800"/>
            <a:ext cx="8991600" cy="5334000"/>
          </a:xfrm>
          <a:ln>
            <a:miter lim="800000"/>
            <a:headEnd/>
            <a:tailEnd/>
          </a:ln>
        </p:spPr>
        <p:txBody>
          <a:bodyPr vert="horz" wrap="square" lIns="91440" tIns="45720" rIns="91440" bIns="45720" numCol="1" anchor="t" anchorCtr="0" compatLnSpc="1">
            <a:prstTxWarp prst="textNoShape">
              <a:avLst/>
            </a:prstTxWarp>
          </a:bodyPr>
          <a:lstStyle/>
          <a:p>
            <a:pPr>
              <a:lnSpc>
                <a:spcPct val="90000"/>
              </a:lnSpc>
              <a:buFont typeface="Wingdings" pitchFamily="2" charset="2"/>
              <a:buChar char="Ø"/>
              <a:defRPr/>
            </a:pPr>
            <a:r>
              <a:rPr lang="en-US" sz="2000" b="0" dirty="0" smtClean="0"/>
              <a:t>Ensure a </a:t>
            </a:r>
            <a:r>
              <a:rPr lang="en-US" sz="2000" b="0" dirty="0" smtClean="0">
                <a:solidFill>
                  <a:srgbClr val="FF3300"/>
                </a:solidFill>
              </a:rPr>
              <a:t>properly completed</a:t>
            </a:r>
            <a:r>
              <a:rPr lang="en-US" sz="2000" b="0" dirty="0" smtClean="0"/>
              <a:t> DD Form 2704 is received for every post-trial prisoner.</a:t>
            </a:r>
          </a:p>
          <a:p>
            <a:pPr>
              <a:lnSpc>
                <a:spcPct val="90000"/>
              </a:lnSpc>
              <a:buFont typeface="Wingdings" pitchFamily="2" charset="2"/>
              <a:buChar char="Ø"/>
              <a:defRPr/>
            </a:pPr>
            <a:endParaRPr lang="en-US" sz="2000" b="0" dirty="0" smtClean="0"/>
          </a:p>
          <a:p>
            <a:pPr>
              <a:lnSpc>
                <a:spcPct val="90000"/>
              </a:lnSpc>
              <a:buFont typeface="Wingdings" pitchFamily="2" charset="2"/>
              <a:buChar char="Ø"/>
              <a:defRPr/>
            </a:pPr>
            <a:r>
              <a:rPr lang="en-US" sz="2000" b="0" dirty="0" smtClean="0"/>
              <a:t>Ensure that a victim and witness notification program is established in each brig.  </a:t>
            </a:r>
          </a:p>
          <a:p>
            <a:pPr lvl="3">
              <a:lnSpc>
                <a:spcPct val="90000"/>
              </a:lnSpc>
              <a:buFont typeface="Arial" charset="0"/>
              <a:buChar char="•"/>
              <a:defRPr/>
            </a:pPr>
            <a:r>
              <a:rPr lang="en-US" sz="2000" dirty="0" smtClean="0"/>
              <a:t>VWAP procedures will apply to all prisoners regardless of service.</a:t>
            </a:r>
          </a:p>
          <a:p>
            <a:pPr lvl="3">
              <a:lnSpc>
                <a:spcPct val="90000"/>
              </a:lnSpc>
              <a:buFont typeface="Arial" charset="0"/>
              <a:buChar char="•"/>
              <a:defRPr/>
            </a:pPr>
            <a:endParaRPr lang="en-US" sz="2000" dirty="0" smtClean="0"/>
          </a:p>
          <a:p>
            <a:pPr marL="0" lvl="3">
              <a:lnSpc>
                <a:spcPct val="90000"/>
              </a:lnSpc>
              <a:buFont typeface="Wingdings" pitchFamily="2" charset="2"/>
              <a:buChar char="Ø"/>
              <a:defRPr/>
            </a:pPr>
            <a:r>
              <a:rPr lang="en-US" sz="2000" dirty="0" smtClean="0"/>
              <a:t>  The DD forms and adjunct files will be destroyed 2 years from the date the  </a:t>
            </a:r>
          </a:p>
          <a:p>
            <a:pPr marL="0" lvl="3">
              <a:lnSpc>
                <a:spcPct val="90000"/>
              </a:lnSpc>
              <a:buFontTx/>
              <a:buNone/>
              <a:defRPr/>
            </a:pPr>
            <a:r>
              <a:rPr lang="en-US" sz="2000" dirty="0" smtClean="0"/>
              <a:t>     prisoner is released from confinement or parole, whichever is later.</a:t>
            </a:r>
          </a:p>
          <a:p>
            <a:pPr marL="0" lvl="3">
              <a:lnSpc>
                <a:spcPct val="90000"/>
              </a:lnSpc>
              <a:buFont typeface="Wingdings" pitchFamily="2" charset="2"/>
              <a:buChar char="Ø"/>
              <a:defRPr/>
            </a:pPr>
            <a:endParaRPr lang="en-US" dirty="0" smtClean="0"/>
          </a:p>
          <a:p>
            <a:pPr>
              <a:lnSpc>
                <a:spcPct val="90000"/>
              </a:lnSpc>
              <a:buFont typeface="Wingdings" pitchFamily="2" charset="2"/>
              <a:buChar char="Ø"/>
              <a:defRPr/>
            </a:pPr>
            <a:r>
              <a:rPr lang="en-US" sz="2000" b="0" dirty="0" smtClean="0"/>
              <a:t>Ensure that the corrections database (CORMIS) accurately reflects all prisoners enrolled in the notification program.</a:t>
            </a:r>
          </a:p>
          <a:p>
            <a:pPr>
              <a:lnSpc>
                <a:spcPct val="90000"/>
              </a:lnSpc>
              <a:buFont typeface="Wingdings" pitchFamily="2" charset="2"/>
              <a:buChar char="Ø"/>
              <a:defRPr/>
            </a:pPr>
            <a:endParaRPr lang="en-US" sz="2000" b="0" dirty="0" smtClean="0"/>
          </a:p>
          <a:p>
            <a:pPr>
              <a:lnSpc>
                <a:spcPct val="90000"/>
              </a:lnSpc>
              <a:buFont typeface="Wingdings" pitchFamily="2" charset="2"/>
              <a:buChar char="Ø"/>
              <a:defRPr/>
            </a:pPr>
            <a:r>
              <a:rPr lang="en-US" sz="2000" b="0" dirty="0" smtClean="0"/>
              <a:t>Verify compliance with notification requirements prior to directing any prisoner transfer or transport.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022"/>
    </mc:Choice>
    <mc:Fallback xmlns="">
      <p:transition spd="slow" advTm="75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200" smtClean="0"/>
              <a:t>CMC PSL CORRECTIONS </a:t>
            </a:r>
            <a:br>
              <a:rPr lang="en-US" sz="3200" smtClean="0"/>
            </a:br>
            <a:r>
              <a:rPr lang="en-US" sz="3200" smtClean="0"/>
              <a:t>RESPONSIBILITIES</a:t>
            </a:r>
          </a:p>
        </p:txBody>
      </p:sp>
      <p:sp>
        <p:nvSpPr>
          <p:cNvPr id="12291" name="Rectangle 3"/>
          <p:cNvSpPr>
            <a:spLocks noGrp="1" noChangeArrowheads="1"/>
          </p:cNvSpPr>
          <p:nvPr>
            <p:ph type="body" idx="1"/>
          </p:nvPr>
        </p:nvSpPr>
        <p:spPr bwMode="auto">
          <a:xfrm>
            <a:off x="76200" y="1447800"/>
            <a:ext cx="8991600" cy="5334000"/>
          </a:xfrm>
          <a:noFill/>
          <a:ln>
            <a:miter lim="800000"/>
            <a:headEnd/>
            <a:tailEnd/>
          </a:ln>
        </p:spPr>
        <p:txBody>
          <a:bodyPr vert="horz" wrap="square" lIns="91440" tIns="45720" rIns="91440" bIns="45720" numCol="1" anchor="t" anchorCtr="0" compatLnSpc="1">
            <a:prstTxWarp prst="textNoShape">
              <a:avLst/>
            </a:prstTxWarp>
          </a:bodyPr>
          <a:lstStyle/>
          <a:p>
            <a:pPr>
              <a:buFont typeface="Wingdings" pitchFamily="2" charset="2"/>
              <a:buChar char="Ø"/>
            </a:pPr>
            <a:r>
              <a:rPr lang="en-US" sz="2000" b="0" dirty="0" smtClean="0"/>
              <a:t>Review the notification program, and when appropriate, direct termination from the notification program of victims or witnesses that brig personnel are unable to contact after reasonable efforts.</a:t>
            </a:r>
          </a:p>
          <a:p>
            <a:pPr lvl="3">
              <a:buFont typeface="Arial" charset="0"/>
              <a:buChar char="•"/>
            </a:pPr>
            <a:r>
              <a:rPr lang="en-US" sz="2000" dirty="0" smtClean="0"/>
              <a:t>For prisoners of other services, forward the request of termination to the appropriate service central repository. </a:t>
            </a:r>
          </a:p>
          <a:p>
            <a:pPr lvl="3">
              <a:buFont typeface="Wingdings" pitchFamily="2" charset="2"/>
              <a:buChar char="Ø"/>
            </a:pPr>
            <a:endParaRPr lang="en-US" sz="2000" dirty="0" smtClean="0"/>
          </a:p>
          <a:p>
            <a:pPr>
              <a:buFont typeface="Wingdings" pitchFamily="2" charset="2"/>
              <a:buChar char="Ø"/>
            </a:pPr>
            <a:r>
              <a:rPr lang="en-US" sz="2000" b="0" dirty="0" smtClean="0"/>
              <a:t>Inform brigs of any victim or witness requests received indicating a desire to be terminated from the notification program.</a:t>
            </a:r>
          </a:p>
          <a:p>
            <a:pPr>
              <a:buFont typeface="Wingdings" pitchFamily="2" charset="2"/>
              <a:buChar char="Ø"/>
            </a:pPr>
            <a:endParaRPr lang="en-US" sz="2000" b="0" dirty="0" smtClean="0"/>
          </a:p>
          <a:p>
            <a:pPr>
              <a:buFont typeface="Wingdings" pitchFamily="2" charset="2"/>
              <a:buChar char="Ø"/>
            </a:pPr>
            <a:r>
              <a:rPr lang="en-US" sz="2000" b="0" dirty="0" smtClean="0"/>
              <a:t>Report via DD Form 2706, by 1 February, the total number of victims and witnesses to whom Marine Corps brig personnel provided notice of prisoner status changes via DD Form 2705, and a cumulative total (as of 31 December) of each service’s prisoners for whom brigs must provide victim or witness notifications.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176"/>
    </mc:Choice>
    <mc:Fallback xmlns="">
      <p:transition spd="slow" advTm="11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r>
              <a:rPr lang="en-US" sz="3200" cap="all" dirty="0" smtClean="0"/>
              <a:t>Brig Responsibilities</a:t>
            </a:r>
          </a:p>
        </p:txBody>
      </p:sp>
      <p:sp>
        <p:nvSpPr>
          <p:cNvPr id="17411" name="Rectangle 3"/>
          <p:cNvSpPr>
            <a:spLocks noGrp="1" noChangeArrowheads="1"/>
          </p:cNvSpPr>
          <p:nvPr>
            <p:ph type="body" idx="1"/>
          </p:nvPr>
        </p:nvSpPr>
        <p:spPr bwMode="auto">
          <a:xfrm>
            <a:off x="76200" y="1447800"/>
            <a:ext cx="8991600" cy="5334000"/>
          </a:xfrm>
          <a:extLst/>
        </p:spPr>
        <p:txBody>
          <a:bodyPr vert="horz" wrap="square" lIns="91440" tIns="45720" rIns="91440" bIns="45720" numCol="1" anchor="t" anchorCtr="0" compatLnSpc="1">
            <a:prstTxWarp prst="textNoShape">
              <a:avLst/>
            </a:prstTxWarp>
          </a:bodyPr>
          <a:lstStyle/>
          <a:p>
            <a:pPr>
              <a:lnSpc>
                <a:spcPct val="80000"/>
              </a:lnSpc>
              <a:buFont typeface="Wingdings" pitchFamily="2" charset="2"/>
              <a:buChar char="Ø"/>
              <a:defRPr/>
            </a:pPr>
            <a:r>
              <a:rPr lang="en-US" sz="2000" b="0" dirty="0" smtClean="0"/>
              <a:t>Establish a Victim Witness Assistance Program for persons entered into the program through receipt of a DD 2704.</a:t>
            </a:r>
          </a:p>
          <a:p>
            <a:pPr marL="0" indent="0">
              <a:lnSpc>
                <a:spcPct val="80000"/>
              </a:lnSpc>
              <a:buFontTx/>
              <a:buNone/>
              <a:defRPr/>
            </a:pPr>
            <a:endParaRPr lang="en-US" sz="2000" b="0" dirty="0" smtClean="0"/>
          </a:p>
          <a:p>
            <a:pPr>
              <a:lnSpc>
                <a:spcPct val="80000"/>
              </a:lnSpc>
              <a:buFont typeface="Wingdings" pitchFamily="2" charset="2"/>
              <a:buChar char="Ø"/>
              <a:defRPr/>
            </a:pPr>
            <a:r>
              <a:rPr lang="en-US" sz="2000" b="0" dirty="0" smtClean="0"/>
              <a:t>Submit a monthly report to PSL Corrections concerning the status of service members confined in Marine Corps Brigs. </a:t>
            </a:r>
          </a:p>
          <a:p>
            <a:pPr>
              <a:lnSpc>
                <a:spcPct val="80000"/>
              </a:lnSpc>
              <a:buFont typeface="Wingdings" pitchFamily="2" charset="2"/>
              <a:buChar char="Ø"/>
              <a:defRPr/>
            </a:pPr>
            <a:endParaRPr lang="en-US" sz="2000" b="0" dirty="0" smtClean="0"/>
          </a:p>
          <a:p>
            <a:pPr eaLnBrk="1" hangingPunct="1">
              <a:lnSpc>
                <a:spcPct val="80000"/>
              </a:lnSpc>
              <a:buFont typeface="Wingdings" pitchFamily="2" charset="2"/>
              <a:buChar char="Ø"/>
              <a:defRPr/>
            </a:pPr>
            <a:r>
              <a:rPr lang="en-US" sz="2000" b="0" dirty="0" smtClean="0"/>
              <a:t>Ensure every prisoner confined has a DD 2704 completed regardless if victims/witnesses elect to be part of the program.</a:t>
            </a:r>
          </a:p>
          <a:p>
            <a:pPr eaLnBrk="1" hangingPunct="1">
              <a:lnSpc>
                <a:spcPct val="80000"/>
              </a:lnSpc>
              <a:buFont typeface="Wingdings" pitchFamily="2" charset="2"/>
              <a:buChar char="Ø"/>
              <a:defRPr/>
            </a:pPr>
            <a:endParaRPr lang="en-US" sz="2000" b="0" dirty="0" smtClean="0"/>
          </a:p>
          <a:p>
            <a:pPr eaLnBrk="1" hangingPunct="1">
              <a:lnSpc>
                <a:spcPct val="80000"/>
              </a:lnSpc>
              <a:buFont typeface="Wingdings" pitchFamily="2" charset="2"/>
              <a:buChar char="Ø"/>
              <a:defRPr/>
            </a:pPr>
            <a:r>
              <a:rPr lang="en-US" sz="2000" b="0" dirty="0" smtClean="0"/>
              <a:t>All brig staff are required to have annual VWAP familiarization training.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721"/>
    </mc:Choice>
    <mc:Fallback xmlns="">
      <p:transition spd="slow" advTm="56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r>
              <a:rPr lang="en-US" sz="2800" cap="all" dirty="0" smtClean="0"/>
              <a:t>Brig Responsibilities</a:t>
            </a:r>
            <a:endParaRPr lang="en-US" sz="2800" dirty="0" smtClean="0"/>
          </a:p>
        </p:txBody>
      </p:sp>
      <p:sp>
        <p:nvSpPr>
          <p:cNvPr id="18435" name="Rectangle 3"/>
          <p:cNvSpPr>
            <a:spLocks noGrp="1" noChangeArrowheads="1"/>
          </p:cNvSpPr>
          <p:nvPr>
            <p:ph type="body" idx="1"/>
          </p:nvPr>
        </p:nvSpPr>
        <p:spPr bwMode="auto">
          <a:xfrm>
            <a:off x="76200" y="1447800"/>
            <a:ext cx="8991600" cy="5334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2" charset="2"/>
              <a:buChar char="Ø"/>
            </a:pPr>
            <a:r>
              <a:rPr lang="en-US" sz="2000" b="0" dirty="0" smtClean="0"/>
              <a:t>VWAP file shall be maintained separately by the appointed VWAP Coordinator on all prisoners enrolled in the program.</a:t>
            </a:r>
          </a:p>
          <a:p>
            <a:pPr lvl="3" eaLnBrk="1" hangingPunct="1">
              <a:buFont typeface="Arial" charset="0"/>
              <a:buChar char="•"/>
            </a:pPr>
            <a:r>
              <a:rPr lang="en-US" sz="2000" dirty="0" smtClean="0"/>
              <a:t>DD 2704 Certification &amp; Election </a:t>
            </a:r>
          </a:p>
          <a:p>
            <a:pPr lvl="3" eaLnBrk="1" hangingPunct="1">
              <a:buFont typeface="Arial" charset="0"/>
              <a:buChar char="•"/>
            </a:pPr>
            <a:r>
              <a:rPr lang="en-US" sz="2000" dirty="0" smtClean="0"/>
              <a:t>DD 2705 Notification of inmate status</a:t>
            </a:r>
          </a:p>
          <a:p>
            <a:pPr lvl="3" eaLnBrk="1" hangingPunct="1">
              <a:buFont typeface="Arial" charset="0"/>
              <a:buChar char="•"/>
            </a:pPr>
            <a:r>
              <a:rPr lang="en-US" sz="2000" dirty="0" smtClean="0"/>
              <a:t>Copies of correspondence</a:t>
            </a:r>
          </a:p>
          <a:p>
            <a:pPr lvl="3" eaLnBrk="1" hangingPunct="1">
              <a:buFont typeface="Arial" charset="0"/>
              <a:buChar char="•"/>
            </a:pPr>
            <a:r>
              <a:rPr lang="en-US" sz="2000" dirty="0" smtClean="0"/>
              <a:t>Record of telephone contacts</a:t>
            </a:r>
          </a:p>
          <a:p>
            <a:pPr lvl="3" eaLnBrk="1" hangingPunct="1"/>
            <a:endParaRPr lang="en-US" sz="2000" dirty="0" smtClean="0"/>
          </a:p>
          <a:p>
            <a:pPr>
              <a:spcBef>
                <a:spcPct val="0"/>
              </a:spcBef>
              <a:buFont typeface="Wingdings" pitchFamily="2" charset="2"/>
              <a:buChar char="Ø"/>
            </a:pPr>
            <a:r>
              <a:rPr lang="en-US" sz="2000" b="0" dirty="0" smtClean="0"/>
              <a:t>Notify victims / witnesses:</a:t>
            </a:r>
          </a:p>
          <a:p>
            <a:pPr lvl="3">
              <a:spcBef>
                <a:spcPct val="0"/>
              </a:spcBef>
              <a:buFont typeface="Arial" charset="0"/>
              <a:buChar char="•"/>
            </a:pPr>
            <a:r>
              <a:rPr lang="en-US" sz="2000" dirty="0" smtClean="0"/>
              <a:t>Initial contact</a:t>
            </a:r>
          </a:p>
          <a:p>
            <a:pPr lvl="3">
              <a:spcBef>
                <a:spcPct val="0"/>
              </a:spcBef>
              <a:buFont typeface="Arial" charset="0"/>
              <a:buChar char="•"/>
            </a:pPr>
            <a:r>
              <a:rPr lang="en-US" sz="2000" dirty="0" smtClean="0"/>
              <a:t>Parole/Clemency hearing</a:t>
            </a:r>
          </a:p>
          <a:p>
            <a:pPr lvl="3">
              <a:spcBef>
                <a:spcPct val="0"/>
              </a:spcBef>
              <a:buFont typeface="Arial" charset="0"/>
              <a:buChar char="•"/>
            </a:pPr>
            <a:r>
              <a:rPr lang="en-US" sz="2000" dirty="0" smtClean="0"/>
              <a:t>Escape</a:t>
            </a:r>
          </a:p>
          <a:p>
            <a:pPr lvl="3">
              <a:spcBef>
                <a:spcPct val="0"/>
              </a:spcBef>
              <a:buFont typeface="Arial" charset="0"/>
              <a:buChar char="•"/>
            </a:pPr>
            <a:r>
              <a:rPr lang="en-US" sz="2000" dirty="0" smtClean="0"/>
              <a:t>Transfer</a:t>
            </a:r>
          </a:p>
          <a:p>
            <a:pPr lvl="3">
              <a:spcBef>
                <a:spcPct val="0"/>
              </a:spcBef>
              <a:buFont typeface="Arial" charset="0"/>
              <a:buChar char="•"/>
            </a:pPr>
            <a:r>
              <a:rPr lang="en-US" sz="2000" dirty="0" smtClean="0"/>
              <a:t>Release</a:t>
            </a:r>
          </a:p>
          <a:p>
            <a:pPr lvl="3">
              <a:spcBef>
                <a:spcPct val="0"/>
              </a:spcBef>
              <a:buFont typeface="Arial" charset="0"/>
              <a:buChar char="•"/>
            </a:pPr>
            <a:r>
              <a:rPr lang="en-US" sz="2000" dirty="0" smtClean="0"/>
              <a:t>Death</a:t>
            </a:r>
          </a:p>
          <a:p>
            <a:pPr lvl="3">
              <a:spcBef>
                <a:spcPct val="0"/>
              </a:spcBef>
              <a:buFont typeface="Arial" charset="0"/>
              <a:buChar char="•"/>
            </a:pPr>
            <a:r>
              <a:rPr lang="en-US" sz="2000" dirty="0" smtClean="0"/>
              <a:t>Emergency leave</a:t>
            </a:r>
          </a:p>
          <a:p>
            <a:pPr lvl="3">
              <a:spcBef>
                <a:spcPct val="0"/>
              </a:spcBef>
              <a:buFont typeface="Arial" charset="0"/>
              <a:buChar char="•"/>
            </a:pPr>
            <a:r>
              <a:rPr lang="en-US" sz="2000" b="1" i="1" dirty="0" smtClean="0"/>
              <a:t>Notifications are not limited to the above</a:t>
            </a:r>
            <a:endParaRPr lang="en-US" sz="20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102"/>
    </mc:Choice>
    <mc:Fallback xmlns="">
      <p:transition spd="slow" advTm="4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16398</TotalTime>
  <Words>1141</Words>
  <Application>Microsoft Office PowerPoint</Application>
  <PresentationFormat>On-screen Show (4:3)</PresentationFormat>
  <Paragraphs>216</Paragraphs>
  <Slides>15</Slides>
  <Notes>3</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Unicode MS</vt:lpstr>
      <vt:lpstr>Calibri</vt:lpstr>
      <vt:lpstr>Courier New</vt:lpstr>
      <vt:lpstr>Times New Roman</vt:lpstr>
      <vt:lpstr>Wingdings</vt:lpstr>
      <vt:lpstr>Blank Presentation</vt:lpstr>
      <vt:lpstr>PowerPoint Presentation</vt:lpstr>
      <vt:lpstr>AGENDA</vt:lpstr>
      <vt:lpstr>REFERENCES</vt:lpstr>
      <vt:lpstr>PSL CORRECTIONS VWAP MISSION STATEMENT</vt:lpstr>
      <vt:lpstr>PowerPoint Presentation</vt:lpstr>
      <vt:lpstr>PSL CORRECTIONS  RESPONSIBILITIES</vt:lpstr>
      <vt:lpstr>CMC PSL CORRECTIONS  RESPONSIBILITIES</vt:lpstr>
      <vt:lpstr>Brig Responsibilities</vt:lpstr>
      <vt:lpstr>Brig Responsibilities</vt:lpstr>
      <vt:lpstr>QUALITY CONTROL</vt:lpstr>
      <vt:lpstr>Prisoners Enrolled in VWAP  </vt:lpstr>
      <vt:lpstr>Victims/Witnesses Enrolled  in Program</vt:lpstr>
      <vt:lpstr>Prisoner Status Changes &amp;  Notifications</vt:lpstr>
      <vt:lpstr>Percentage of Prisoners   Enrolled in VWAP</vt:lpstr>
      <vt:lpstr>HOW CAN YOU HELP?</vt:lpstr>
    </vt:vector>
  </TitlesOfParts>
  <Company>HQMC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2010 WINTER ACA CONFERENCE</dc:title>
  <dc:creator>GYSGT PARRA</dc:creator>
  <cp:lastModifiedBy>Eichner 1stLt Monica S</cp:lastModifiedBy>
  <cp:revision>781</cp:revision>
  <dcterms:created xsi:type="dcterms:W3CDTF">2000-07-25T18:17:29Z</dcterms:created>
  <dcterms:modified xsi:type="dcterms:W3CDTF">2021-07-29T13:15:28Z</dcterms:modified>
</cp:coreProperties>
</file>