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5"/>
  </p:sldMasterIdLst>
  <p:notesMasterIdLst>
    <p:notesMasterId r:id="rId18"/>
  </p:notesMasterIdLst>
  <p:sldIdLst>
    <p:sldId id="261" r:id="rId6"/>
    <p:sldId id="271" r:id="rId7"/>
    <p:sldId id="263" r:id="rId8"/>
    <p:sldId id="264" r:id="rId9"/>
    <p:sldId id="265" r:id="rId10"/>
    <p:sldId id="266" r:id="rId11"/>
    <p:sldId id="267" r:id="rId12"/>
    <p:sldId id="268" r:id="rId13"/>
    <p:sldId id="269" r:id="rId14"/>
    <p:sldId id="270" r:id="rId15"/>
    <p:sldId id="274" r:id="rId16"/>
    <p:sldId id="258"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E7BC03"/>
    <a:srgbClr val="FFCC66"/>
    <a:srgbClr val="08AEC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188"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dirty="0"/>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34BFA53A-62FD-4496-A878-C5E51F15C980}" type="datetimeFigureOut">
              <a:rPr lang="en-US"/>
              <a:pPr>
                <a:defRPr/>
              </a:pPr>
              <a:t>8/5/2014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dirty="0"/>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0F7EC271-A121-4EEC-BCFE-79AF5B1D9AFC}" type="slidenum">
              <a:rPr lang="en-US"/>
              <a:pPr>
                <a:defRPr/>
              </a:pPr>
              <a:t>‹#›</a:t>
            </a:fld>
            <a:endParaRPr lang="en-US" dirty="0"/>
          </a:p>
        </p:txBody>
      </p:sp>
    </p:spTree>
    <p:extLst>
      <p:ext uri="{BB962C8B-B14F-4D97-AF65-F5344CB8AC3E}">
        <p14:creationId xmlns:p14="http://schemas.microsoft.com/office/powerpoint/2010/main" val="343884399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9DF9E24C-8BC6-43CF-A30C-F482CD46F0E0}" type="slidenum">
              <a:rPr lang="en-US" smtClean="0"/>
              <a:pPr/>
              <a:t>1</a:t>
            </a:fld>
            <a:endParaRPr lang="en-US" dirty="0" smtClean="0"/>
          </a:p>
        </p:txBody>
      </p:sp>
      <p:sp>
        <p:nvSpPr>
          <p:cNvPr id="18435" name="Rectangle 2"/>
          <p:cNvSpPr>
            <a:spLocks noGrp="1" noRot="1" noChangeAspect="1" noChangeArrowheads="1" noTextEdit="1"/>
          </p:cNvSpPr>
          <p:nvPr>
            <p:ph type="sldImg"/>
          </p:nvPr>
        </p:nvSpPr>
        <p:spPr bwMode="auto">
          <a:xfrm>
            <a:off x="1144588" y="684213"/>
            <a:ext cx="4573587" cy="3430587"/>
          </a:xfrm>
          <a:noFill/>
          <a:ln>
            <a:solidFill>
              <a:srgbClr val="000000"/>
            </a:solidFill>
            <a:miter lim="800000"/>
            <a:headEnd/>
            <a:tailEnd/>
          </a:ln>
        </p:spPr>
      </p:sp>
      <p:sp>
        <p:nvSpPr>
          <p:cNvPr id="18436" name="Rectangle 3"/>
          <p:cNvSpPr>
            <a:spLocks noGrp="1" noChangeArrowheads="1"/>
          </p:cNvSpPr>
          <p:nvPr>
            <p:ph type="body" idx="1"/>
          </p:nvPr>
        </p:nvSpPr>
        <p:spPr bwMode="auto">
          <a:xfrm>
            <a:off x="914400" y="4343400"/>
            <a:ext cx="5029200" cy="4116388"/>
          </a:xfrm>
          <a:noFill/>
        </p:spPr>
        <p:txBody>
          <a:bodyPr wrap="square" numCol="1" anchor="t" anchorCtr="0" compatLnSpc="1">
            <a:prstTxWarp prst="textNoShape">
              <a:avLst/>
            </a:prstTxWarp>
          </a:bodyPr>
          <a:lstStyle/>
          <a:p>
            <a:pPr eaLnBrk="1" hangingPunct="1">
              <a:spcBef>
                <a:spcPct val="0"/>
              </a:spcBef>
            </a:pPr>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5BF3744F-4DCF-4A05-A0AE-7E9E7534F60F}" type="slidenum">
              <a:rPr lang="en-US" smtClean="0"/>
              <a:pPr/>
              <a:t>10</a:t>
            </a:fld>
            <a:endParaRPr lang="en-US" dirty="0" smtClean="0"/>
          </a:p>
        </p:txBody>
      </p:sp>
      <p:sp>
        <p:nvSpPr>
          <p:cNvPr id="29699" name="Rectangle 2"/>
          <p:cNvSpPr>
            <a:spLocks noGrp="1" noRot="1" noChangeAspect="1" noChangeArrowheads="1" noTextEdit="1"/>
          </p:cNvSpPr>
          <p:nvPr>
            <p:ph type="sldImg"/>
          </p:nvPr>
        </p:nvSpPr>
        <p:spPr bwMode="auto">
          <a:xfrm>
            <a:off x="1144588" y="684213"/>
            <a:ext cx="4573587" cy="3430587"/>
          </a:xfrm>
          <a:noFill/>
          <a:ln>
            <a:solidFill>
              <a:srgbClr val="000000"/>
            </a:solidFill>
            <a:miter lim="800000"/>
            <a:headEnd/>
            <a:tailEnd/>
          </a:ln>
        </p:spPr>
      </p:sp>
      <p:sp>
        <p:nvSpPr>
          <p:cNvPr id="29700" name="Rectangle 3"/>
          <p:cNvSpPr>
            <a:spLocks noGrp="1" noChangeArrowheads="1"/>
          </p:cNvSpPr>
          <p:nvPr>
            <p:ph type="body" idx="1"/>
          </p:nvPr>
        </p:nvSpPr>
        <p:spPr bwMode="auto">
          <a:xfrm>
            <a:off x="914400" y="4343400"/>
            <a:ext cx="5029200" cy="4116388"/>
          </a:xfrm>
          <a:noFill/>
        </p:spPr>
        <p:txBody>
          <a:bodyPr wrap="square" numCol="1" anchor="t" anchorCtr="0" compatLnSpc="1">
            <a:prstTxWarp prst="textNoShape">
              <a:avLst/>
            </a:prstTxWarp>
          </a:bodyPr>
          <a:lstStyle/>
          <a:p>
            <a:pPr eaLnBrk="1" hangingPunct="1">
              <a:spcBef>
                <a:spcPct val="0"/>
              </a:spcBef>
            </a:pPr>
            <a:endParaRPr 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C3F90290-7BE4-45EC-9C70-94892579375A}" type="slidenum">
              <a:rPr lang="en-US" smtClean="0"/>
              <a:pPr/>
              <a:t>11</a:t>
            </a:fld>
            <a:endParaRPr lang="en-US" dirty="0" smtClean="0"/>
          </a:p>
        </p:txBody>
      </p:sp>
      <p:sp>
        <p:nvSpPr>
          <p:cNvPr id="30723" name="Rectangle 2"/>
          <p:cNvSpPr>
            <a:spLocks noGrp="1" noRot="1" noChangeAspect="1" noChangeArrowheads="1" noTextEdit="1"/>
          </p:cNvSpPr>
          <p:nvPr>
            <p:ph type="sldImg"/>
          </p:nvPr>
        </p:nvSpPr>
        <p:spPr bwMode="auto">
          <a:xfrm>
            <a:off x="1144588" y="684213"/>
            <a:ext cx="4573587" cy="3430587"/>
          </a:xfrm>
          <a:noFill/>
          <a:ln>
            <a:solidFill>
              <a:srgbClr val="000000"/>
            </a:solidFill>
            <a:miter lim="800000"/>
            <a:headEnd/>
            <a:tailEnd/>
          </a:ln>
        </p:spPr>
      </p:sp>
      <p:sp>
        <p:nvSpPr>
          <p:cNvPr id="30724" name="Rectangle 3"/>
          <p:cNvSpPr>
            <a:spLocks noGrp="1" noChangeArrowheads="1"/>
          </p:cNvSpPr>
          <p:nvPr>
            <p:ph type="body" idx="1"/>
          </p:nvPr>
        </p:nvSpPr>
        <p:spPr bwMode="auto">
          <a:xfrm>
            <a:off x="914400" y="4343400"/>
            <a:ext cx="5029200" cy="4116388"/>
          </a:xfrm>
          <a:noFill/>
        </p:spPr>
        <p:txBody>
          <a:bodyPr wrap="square" numCol="1" anchor="t" anchorCtr="0" compatLnSpc="1">
            <a:prstTxWarp prst="textNoShape">
              <a:avLst/>
            </a:prstTxWarp>
          </a:bodyPr>
          <a:lstStyle/>
          <a:p>
            <a:pPr eaLnBrk="1" hangingPunct="1">
              <a:spcBef>
                <a:spcPct val="0"/>
              </a:spcBef>
            </a:pPr>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9056299C-1EFD-453B-AA88-B82107C65528}" type="slidenum">
              <a:rPr lang="en-US" smtClean="0"/>
              <a:pPr/>
              <a:t>2</a:t>
            </a:fld>
            <a:endParaRPr lang="en-US" dirty="0" smtClean="0"/>
          </a:p>
        </p:txBody>
      </p:sp>
      <p:sp>
        <p:nvSpPr>
          <p:cNvPr id="19459" name="Rectangle 2"/>
          <p:cNvSpPr>
            <a:spLocks noGrp="1" noRot="1" noChangeAspect="1" noChangeArrowheads="1" noTextEdit="1"/>
          </p:cNvSpPr>
          <p:nvPr>
            <p:ph type="sldImg"/>
          </p:nvPr>
        </p:nvSpPr>
        <p:spPr bwMode="auto">
          <a:xfrm>
            <a:off x="1144588" y="684213"/>
            <a:ext cx="4573587" cy="3430587"/>
          </a:xfrm>
          <a:noFill/>
          <a:ln>
            <a:solidFill>
              <a:srgbClr val="000000"/>
            </a:solidFill>
            <a:miter lim="800000"/>
            <a:headEnd/>
            <a:tailEnd/>
          </a:ln>
        </p:spPr>
      </p:sp>
      <p:sp>
        <p:nvSpPr>
          <p:cNvPr id="19460" name="Rectangle 3"/>
          <p:cNvSpPr>
            <a:spLocks noGrp="1" noChangeArrowheads="1"/>
          </p:cNvSpPr>
          <p:nvPr>
            <p:ph type="body" idx="1"/>
          </p:nvPr>
        </p:nvSpPr>
        <p:spPr bwMode="auto">
          <a:xfrm>
            <a:off x="914400" y="4343400"/>
            <a:ext cx="5029200" cy="4116388"/>
          </a:xfrm>
          <a:noFill/>
        </p:spPr>
        <p:txBody>
          <a:bodyPr wrap="square" numCol="1" anchor="t" anchorCtr="0" compatLnSpc="1">
            <a:prstTxWarp prst="textNoShape">
              <a:avLst/>
            </a:prstTxWarp>
          </a:bodyPr>
          <a:lstStyle/>
          <a:p>
            <a:pPr eaLnBrk="1" hangingPunct="1">
              <a:spcBef>
                <a:spcPct val="0"/>
              </a:spcBef>
            </a:pPr>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74C16DBE-9AB3-4420-8B1F-829F7EA26A98}" type="slidenum">
              <a:rPr lang="en-US" smtClean="0"/>
              <a:pPr/>
              <a:t>3</a:t>
            </a:fld>
            <a:endParaRPr lang="en-US" dirty="0" smtClean="0"/>
          </a:p>
        </p:txBody>
      </p:sp>
      <p:sp>
        <p:nvSpPr>
          <p:cNvPr id="21507" name="Rectangle 2"/>
          <p:cNvSpPr>
            <a:spLocks noGrp="1" noRot="1" noChangeAspect="1" noChangeArrowheads="1" noTextEdit="1"/>
          </p:cNvSpPr>
          <p:nvPr>
            <p:ph type="sldImg"/>
          </p:nvPr>
        </p:nvSpPr>
        <p:spPr bwMode="auto">
          <a:xfrm>
            <a:off x="1144588" y="684213"/>
            <a:ext cx="4573587" cy="3430587"/>
          </a:xfrm>
          <a:noFill/>
          <a:ln>
            <a:solidFill>
              <a:srgbClr val="000000"/>
            </a:solidFill>
            <a:miter lim="800000"/>
            <a:headEnd/>
            <a:tailEnd/>
          </a:ln>
        </p:spPr>
      </p:sp>
      <p:sp>
        <p:nvSpPr>
          <p:cNvPr id="21508" name="Rectangle 3"/>
          <p:cNvSpPr>
            <a:spLocks noGrp="1" noChangeArrowheads="1"/>
          </p:cNvSpPr>
          <p:nvPr>
            <p:ph type="body" idx="1"/>
          </p:nvPr>
        </p:nvSpPr>
        <p:spPr bwMode="auto">
          <a:xfrm>
            <a:off x="914400" y="4343400"/>
            <a:ext cx="5029200" cy="4116388"/>
          </a:xfrm>
          <a:noFill/>
        </p:spPr>
        <p:txBody>
          <a:bodyPr wrap="square" numCol="1" anchor="t" anchorCtr="0" compatLnSpc="1">
            <a:prstTxWarp prst="textNoShape">
              <a:avLst/>
            </a:prstTxWarp>
          </a:bodyPr>
          <a:lstStyle/>
          <a:p>
            <a:pPr eaLnBrk="1" hangingPunct="1">
              <a:spcBef>
                <a:spcPct val="0"/>
              </a:spcBef>
            </a:pPr>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0952432F-42F6-47E4-84A5-F204A3C026D4}" type="slidenum">
              <a:rPr lang="en-US" smtClean="0"/>
              <a:pPr/>
              <a:t>4</a:t>
            </a:fld>
            <a:endParaRPr lang="en-US" dirty="0" smtClean="0"/>
          </a:p>
        </p:txBody>
      </p:sp>
      <p:sp>
        <p:nvSpPr>
          <p:cNvPr id="22531" name="Rectangle 2"/>
          <p:cNvSpPr>
            <a:spLocks noGrp="1" noRot="1" noChangeAspect="1" noChangeArrowheads="1" noTextEdit="1"/>
          </p:cNvSpPr>
          <p:nvPr>
            <p:ph type="sldImg"/>
          </p:nvPr>
        </p:nvSpPr>
        <p:spPr bwMode="auto">
          <a:xfrm>
            <a:off x="1144588" y="684213"/>
            <a:ext cx="4573587" cy="3430587"/>
          </a:xfrm>
          <a:noFill/>
          <a:ln>
            <a:solidFill>
              <a:srgbClr val="000000"/>
            </a:solidFill>
            <a:miter lim="800000"/>
            <a:headEnd/>
            <a:tailEnd/>
          </a:ln>
        </p:spPr>
      </p:sp>
      <p:sp>
        <p:nvSpPr>
          <p:cNvPr id="22532" name="Rectangle 3"/>
          <p:cNvSpPr>
            <a:spLocks noGrp="1" noChangeArrowheads="1"/>
          </p:cNvSpPr>
          <p:nvPr>
            <p:ph type="body" idx="1"/>
          </p:nvPr>
        </p:nvSpPr>
        <p:spPr bwMode="auto">
          <a:xfrm>
            <a:off x="914400" y="4343400"/>
            <a:ext cx="5029200" cy="4116388"/>
          </a:xfrm>
          <a:noFill/>
        </p:spPr>
        <p:txBody>
          <a:bodyPr wrap="square" numCol="1" anchor="t" anchorCtr="0" compatLnSpc="1">
            <a:prstTxWarp prst="textNoShape">
              <a:avLst/>
            </a:prstTxWarp>
          </a:bodyPr>
          <a:lstStyle/>
          <a:p>
            <a:pPr eaLnBrk="1" hangingPunct="1">
              <a:spcBef>
                <a:spcPct val="0"/>
              </a:spcBef>
            </a:pPr>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9856B9C8-BEBF-48CA-A099-BA3467EE3CE5}" type="slidenum">
              <a:rPr lang="en-US" smtClean="0"/>
              <a:pPr/>
              <a:t>5</a:t>
            </a:fld>
            <a:endParaRPr lang="en-US" dirty="0" smtClean="0"/>
          </a:p>
        </p:txBody>
      </p:sp>
      <p:sp>
        <p:nvSpPr>
          <p:cNvPr id="23555" name="Rectangle 2"/>
          <p:cNvSpPr>
            <a:spLocks noGrp="1" noRot="1" noChangeAspect="1" noChangeArrowheads="1" noTextEdit="1"/>
          </p:cNvSpPr>
          <p:nvPr>
            <p:ph type="sldImg"/>
          </p:nvPr>
        </p:nvSpPr>
        <p:spPr bwMode="auto">
          <a:xfrm>
            <a:off x="1144588" y="684213"/>
            <a:ext cx="4573587" cy="3430587"/>
          </a:xfrm>
          <a:noFill/>
          <a:ln>
            <a:solidFill>
              <a:srgbClr val="000000"/>
            </a:solidFill>
            <a:miter lim="800000"/>
            <a:headEnd/>
            <a:tailEnd/>
          </a:ln>
        </p:spPr>
      </p:sp>
      <p:sp>
        <p:nvSpPr>
          <p:cNvPr id="23556" name="Rectangle 3"/>
          <p:cNvSpPr>
            <a:spLocks noGrp="1" noChangeArrowheads="1"/>
          </p:cNvSpPr>
          <p:nvPr>
            <p:ph type="body" idx="1"/>
          </p:nvPr>
        </p:nvSpPr>
        <p:spPr bwMode="auto">
          <a:xfrm>
            <a:off x="914400" y="4343400"/>
            <a:ext cx="5029200" cy="4116388"/>
          </a:xfrm>
          <a:noFill/>
        </p:spPr>
        <p:txBody>
          <a:bodyPr wrap="square" numCol="1" anchor="t" anchorCtr="0" compatLnSpc="1">
            <a:prstTxWarp prst="textNoShape">
              <a:avLst/>
            </a:prstTxWarp>
          </a:bodyPr>
          <a:lstStyle/>
          <a:p>
            <a:pPr eaLnBrk="1" hangingPunct="1">
              <a:spcBef>
                <a:spcPct val="0"/>
              </a:spcBef>
            </a:pPr>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4C70A72A-A8F6-49AA-AEF7-EBA10161A05D}" type="slidenum">
              <a:rPr lang="en-US" smtClean="0"/>
              <a:pPr/>
              <a:t>6</a:t>
            </a:fld>
            <a:endParaRPr lang="en-US" dirty="0" smtClean="0"/>
          </a:p>
        </p:txBody>
      </p:sp>
      <p:sp>
        <p:nvSpPr>
          <p:cNvPr id="24579" name="Rectangle 2"/>
          <p:cNvSpPr>
            <a:spLocks noGrp="1" noRot="1" noChangeAspect="1" noChangeArrowheads="1" noTextEdit="1"/>
          </p:cNvSpPr>
          <p:nvPr>
            <p:ph type="sldImg"/>
          </p:nvPr>
        </p:nvSpPr>
        <p:spPr bwMode="auto">
          <a:xfrm>
            <a:off x="1144588" y="684213"/>
            <a:ext cx="4573587" cy="3430587"/>
          </a:xfrm>
          <a:noFill/>
          <a:ln>
            <a:solidFill>
              <a:srgbClr val="000000"/>
            </a:solidFill>
            <a:miter lim="800000"/>
            <a:headEnd/>
            <a:tailEnd/>
          </a:ln>
        </p:spPr>
      </p:sp>
      <p:sp>
        <p:nvSpPr>
          <p:cNvPr id="24580" name="Rectangle 3"/>
          <p:cNvSpPr>
            <a:spLocks noGrp="1" noChangeArrowheads="1"/>
          </p:cNvSpPr>
          <p:nvPr>
            <p:ph type="body" idx="1"/>
          </p:nvPr>
        </p:nvSpPr>
        <p:spPr bwMode="auto">
          <a:xfrm>
            <a:off x="914400" y="4343400"/>
            <a:ext cx="5029200" cy="4116388"/>
          </a:xfrm>
          <a:noFill/>
        </p:spPr>
        <p:txBody>
          <a:bodyPr wrap="square" numCol="1" anchor="t" anchorCtr="0" compatLnSpc="1">
            <a:prstTxWarp prst="textNoShape">
              <a:avLst/>
            </a:prstTxWarp>
          </a:bodyPr>
          <a:lstStyle/>
          <a:p>
            <a:pPr eaLnBrk="1" hangingPunct="1">
              <a:spcBef>
                <a:spcPct val="0"/>
              </a:spcBef>
            </a:pPr>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E1DBF43D-8EDC-48DE-BF10-1B67B3E1AF4B}" type="slidenum">
              <a:rPr lang="en-US" smtClean="0"/>
              <a:pPr/>
              <a:t>7</a:t>
            </a:fld>
            <a:endParaRPr lang="en-US" dirty="0" smtClean="0"/>
          </a:p>
        </p:txBody>
      </p:sp>
      <p:sp>
        <p:nvSpPr>
          <p:cNvPr id="25603" name="Rectangle 2"/>
          <p:cNvSpPr>
            <a:spLocks noGrp="1" noRot="1" noChangeAspect="1" noChangeArrowheads="1" noTextEdit="1"/>
          </p:cNvSpPr>
          <p:nvPr>
            <p:ph type="sldImg"/>
          </p:nvPr>
        </p:nvSpPr>
        <p:spPr bwMode="auto">
          <a:xfrm>
            <a:off x="1144588" y="684213"/>
            <a:ext cx="4573587" cy="3430587"/>
          </a:xfrm>
          <a:noFill/>
          <a:ln>
            <a:solidFill>
              <a:srgbClr val="000000"/>
            </a:solidFill>
            <a:miter lim="800000"/>
            <a:headEnd/>
            <a:tailEnd/>
          </a:ln>
        </p:spPr>
      </p:sp>
      <p:sp>
        <p:nvSpPr>
          <p:cNvPr id="25604" name="Rectangle 3"/>
          <p:cNvSpPr>
            <a:spLocks noGrp="1" noChangeArrowheads="1"/>
          </p:cNvSpPr>
          <p:nvPr>
            <p:ph type="body" idx="1"/>
          </p:nvPr>
        </p:nvSpPr>
        <p:spPr bwMode="auto">
          <a:xfrm>
            <a:off x="914400" y="4343400"/>
            <a:ext cx="5029200" cy="4116388"/>
          </a:xfrm>
          <a:noFill/>
        </p:spPr>
        <p:txBody>
          <a:bodyPr wrap="square" numCol="1" anchor="t" anchorCtr="0" compatLnSpc="1">
            <a:prstTxWarp prst="textNoShape">
              <a:avLst/>
            </a:prstTxWarp>
          </a:bodyPr>
          <a:lstStyle/>
          <a:p>
            <a:pPr eaLnBrk="1" hangingPunct="1">
              <a:spcBef>
                <a:spcPct val="0"/>
              </a:spcBef>
            </a:pPr>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2833696F-12EC-47E1-A6F7-0044307C0456}" type="slidenum">
              <a:rPr lang="en-US" smtClean="0"/>
              <a:pPr/>
              <a:t>8</a:t>
            </a:fld>
            <a:endParaRPr lang="en-US" dirty="0" smtClean="0"/>
          </a:p>
        </p:txBody>
      </p:sp>
      <p:sp>
        <p:nvSpPr>
          <p:cNvPr id="26627" name="Rectangle 2"/>
          <p:cNvSpPr>
            <a:spLocks noGrp="1" noRot="1" noChangeAspect="1" noChangeArrowheads="1" noTextEdit="1"/>
          </p:cNvSpPr>
          <p:nvPr>
            <p:ph type="sldImg"/>
          </p:nvPr>
        </p:nvSpPr>
        <p:spPr bwMode="auto">
          <a:xfrm>
            <a:off x="1144588" y="684213"/>
            <a:ext cx="4573587" cy="3430587"/>
          </a:xfrm>
          <a:noFill/>
          <a:ln>
            <a:solidFill>
              <a:srgbClr val="000000"/>
            </a:solidFill>
            <a:miter lim="800000"/>
            <a:headEnd/>
            <a:tailEnd/>
          </a:ln>
        </p:spPr>
      </p:sp>
      <p:sp>
        <p:nvSpPr>
          <p:cNvPr id="26628" name="Rectangle 3"/>
          <p:cNvSpPr>
            <a:spLocks noGrp="1" noChangeArrowheads="1"/>
          </p:cNvSpPr>
          <p:nvPr>
            <p:ph type="body" idx="1"/>
          </p:nvPr>
        </p:nvSpPr>
        <p:spPr bwMode="auto">
          <a:xfrm>
            <a:off x="914400" y="4343400"/>
            <a:ext cx="5029200" cy="4116388"/>
          </a:xfrm>
          <a:noFill/>
        </p:spPr>
        <p:txBody>
          <a:bodyPr wrap="square" numCol="1" anchor="t" anchorCtr="0" compatLnSpc="1">
            <a:prstTxWarp prst="textNoShape">
              <a:avLst/>
            </a:prstTxWarp>
          </a:bodyPr>
          <a:lstStyle/>
          <a:p>
            <a:pPr eaLnBrk="1" hangingPunct="1">
              <a:spcBef>
                <a:spcPct val="0"/>
              </a:spcBef>
            </a:pPr>
            <a:endParaRPr lang="en-U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06447BE5-D719-4C16-BAEA-EB46FBE0865D}" type="slidenum">
              <a:rPr lang="en-US" smtClean="0"/>
              <a:pPr/>
              <a:t>9</a:t>
            </a:fld>
            <a:endParaRPr lang="en-US" dirty="0" smtClean="0"/>
          </a:p>
        </p:txBody>
      </p:sp>
      <p:sp>
        <p:nvSpPr>
          <p:cNvPr id="28675" name="Rectangle 2"/>
          <p:cNvSpPr>
            <a:spLocks noGrp="1" noRot="1" noChangeAspect="1" noChangeArrowheads="1" noTextEdit="1"/>
          </p:cNvSpPr>
          <p:nvPr>
            <p:ph type="sldImg"/>
          </p:nvPr>
        </p:nvSpPr>
        <p:spPr bwMode="auto">
          <a:xfrm>
            <a:off x="1144588" y="684213"/>
            <a:ext cx="4573587" cy="3430587"/>
          </a:xfrm>
          <a:noFill/>
          <a:ln>
            <a:solidFill>
              <a:srgbClr val="000000"/>
            </a:solidFill>
            <a:miter lim="800000"/>
            <a:headEnd/>
            <a:tailEnd/>
          </a:ln>
        </p:spPr>
      </p:sp>
      <p:sp>
        <p:nvSpPr>
          <p:cNvPr id="28676" name="Rectangle 3"/>
          <p:cNvSpPr>
            <a:spLocks noGrp="1" noChangeArrowheads="1"/>
          </p:cNvSpPr>
          <p:nvPr>
            <p:ph type="body" idx="1"/>
          </p:nvPr>
        </p:nvSpPr>
        <p:spPr bwMode="auto">
          <a:xfrm>
            <a:off x="914400" y="4343400"/>
            <a:ext cx="5029200" cy="4116388"/>
          </a:xfrm>
          <a:noFill/>
        </p:spPr>
        <p:txBody>
          <a:bodyPr wrap="square" numCol="1" anchor="t" anchorCtr="0" compatLnSpc="1">
            <a:prstTxWarp prst="textNoShape">
              <a:avLst/>
            </a:prstTxWarp>
          </a:bodyPr>
          <a:lstStyle/>
          <a:p>
            <a:pPr eaLnBrk="1" hangingPunct="1">
              <a:spcBef>
                <a:spcPct val="0"/>
              </a:spcBef>
            </a:pPr>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8E8DB0C6-B97E-4F46-BDFE-4997B216B399}"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CB582FD-FD7C-4841-A7B9-BDD5131FD772}"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6538535C-25BF-4C8F-B9C2-6C2B76699AAE}"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F54AAE92-5CAE-47B2-8457-63FBFC1AE7B4}"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B60D408D-3764-4A94-AD3E-6CBA3BD1E30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925A4281-89E2-4ED9-A590-68245033378C}"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3E7D794F-FEED-4F2F-B9DC-74A93C3111A1}"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8A7AF4BA-4DB4-4D18-BCAE-D01EFE934D49}"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ED246AA6-989D-4014-91CB-551DC6EF1010}"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FCCE26F8-B650-4168-8B01-41833299FF77}"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38B44588-D9AD-4FE2-AA10-07C232BD8AE2}"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686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dirty="0"/>
            </a:lvl1pPr>
          </a:lstStyle>
          <a:p>
            <a:pPr>
              <a:defRPr/>
            </a:pPr>
            <a:endParaRPr lang="en-US" dirty="0"/>
          </a:p>
        </p:txBody>
      </p:sp>
      <p:sp>
        <p:nvSpPr>
          <p:cNvPr id="3686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dirty="0"/>
            </a:lvl1pPr>
          </a:lstStyle>
          <a:p>
            <a:pPr>
              <a:defRPr/>
            </a:pPr>
            <a:endParaRPr lang="en-US" dirty="0"/>
          </a:p>
        </p:txBody>
      </p:sp>
      <p:sp>
        <p:nvSpPr>
          <p:cNvPr id="3687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6DE8A21C-5540-4AD5-AA14-3C14CA04A3A7}"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usmc.mil/unit/mcascherrypoint/Pages/default.aspx"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hyperlink" Target="http://www.marines.mil/unit/2ndmaw/Pages/2nd%20Marine%20Aircraft%20Wing" TargetMode="Externa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hyperlink" Target="http://www.marines.mil/unit/2ndmaw/Pages/2nd%20Marine%20Aircraft%20Wing"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hyperlink" Target="http://www.usmc.mil/unit/mcascherrypoint/Pages/default.aspx" TargetMode="Externa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hyperlink" Target="http://www.marines.mil/unit/2ndmaw/Pages/2nd%20Marine%20Aircraft%20Wing"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hyperlink" Target="http://www.usmc.mil/unit/mcascherrypoint/Pages/default.aspx" TargetMode="Externa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usmc.mil/unit/mcascherrypoint/Pages/default.aspx" TargetMode="Externa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hyperlink" Target="http://www.marines.mil/unit/2ndmaw/Pages/2nd%20Marine%20Aircraft%20Wing"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www.usmc.mil/unit/mcascherrypoint/Pages/default.aspx"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hyperlink" Target="http://www.marines.mil/unit/2ndmaw/Pages/2nd%20Marine%20Aircraft%20Wing" TargetMode="Externa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hyperlink" Target="http://www.marines.mil/unit/2ndmaw/Pages/2nd%20Marine%20Aircraft%20Wing"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hyperlink" Target="http://www.usmc.mil/unit/mcascherrypoint/Pages/default.aspx" TargetMode="Externa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hyperlink" Target="http://www.marines.mil/unit/2ndmaw/Pages/2nd%20Marine%20Aircraft%20Wing"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hyperlink" Target="http://www.usmc.mil/unit/mcascherrypoint/Pages/default.aspx" TargetMode="Externa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hyperlink" Target="http://www.marines.mil/unit/2ndmaw/Pages/2nd%20Marine%20Aircraft%20Wing"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hyperlink" Target="http://www.usmc.mil/unit/mcascherrypoint/Pages/default.aspx" TargetMode="Externa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hyperlink" Target="http://www.marines.mil/unit/2ndmaw/Pages/2nd%20Marine%20Aircraft%20Wing"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hyperlink" Target="http://www.usmc.mil/unit/mcascherrypoint/Pages/default.aspx" TargetMode="Externa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hyperlink" Target="http://www.marines.mil/unit/2ndmaw/Pages/2nd%20Marine%20Aircraft%20Wing"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hyperlink" Target="http://www.usmc.mil/unit/mcascherrypoint/Pages/default.aspx" TargetMode="Externa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hyperlink" Target="http://www.marines.mil/unit/2ndmaw/Pages/2nd%20Marine%20Aircraft%20Wing"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hyperlink" Target="http://www.usmc.mil/unit/mcascherrypoint/Pages/default.aspx" TargetMode="Externa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hyperlink" Target="http://www.marines.mil/unit/2ndmaw/Pages/2nd%20Marine%20Aircraft%20Wing"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hyperlink" Target="http://www.usmc.mil/unit/mcascherrypoint/Pages/default.aspx" TargetMode="Externa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143000" y="1295400"/>
            <a:ext cx="7010400" cy="3352800"/>
          </a:xfrm>
        </p:spPr>
        <p:txBody>
          <a:bodyPr/>
          <a:lstStyle/>
          <a:p>
            <a:pPr eaLnBrk="1" hangingPunct="1">
              <a:lnSpc>
                <a:spcPct val="80000"/>
              </a:lnSpc>
            </a:pPr>
            <a:r>
              <a:rPr lang="en-US" dirty="0" smtClean="0"/>
              <a:t>6105 Counseling</a:t>
            </a:r>
            <a:br>
              <a:rPr lang="en-US" dirty="0" smtClean="0"/>
            </a:br>
            <a:r>
              <a:rPr lang="en-US" sz="3600" dirty="0" smtClean="0"/>
              <a:t/>
            </a:r>
            <a:br>
              <a:rPr lang="en-US" sz="3600" dirty="0" smtClean="0"/>
            </a:br>
            <a:r>
              <a:rPr lang="en-US" sz="3600" dirty="0" smtClean="0"/>
              <a:t>CWO3 Walls</a:t>
            </a:r>
            <a:r>
              <a:rPr lang="en-US" sz="3200" dirty="0" smtClean="0"/>
              <a:t/>
            </a:r>
            <a:br>
              <a:rPr lang="en-US" sz="3200" dirty="0" smtClean="0"/>
            </a:br>
            <a:r>
              <a:rPr lang="en-US" sz="3200" dirty="0" smtClean="0"/>
              <a:t/>
            </a:r>
            <a:br>
              <a:rPr lang="en-US" sz="3200" dirty="0" smtClean="0"/>
            </a:br>
            <a:r>
              <a:rPr lang="en-US" sz="3200" dirty="0" smtClean="0"/>
              <a:t>Legal Services Support Team</a:t>
            </a:r>
            <a:br>
              <a:rPr lang="en-US" sz="3200" dirty="0" smtClean="0"/>
            </a:br>
            <a:r>
              <a:rPr lang="en-US" sz="3200" dirty="0" smtClean="0"/>
              <a:t>MCAS </a:t>
            </a:r>
            <a:r>
              <a:rPr lang="en-US" sz="3200" dirty="0" smtClean="0"/>
              <a:t>Cherry Point</a:t>
            </a:r>
            <a:br>
              <a:rPr lang="en-US" sz="3200" dirty="0" smtClean="0"/>
            </a:br>
            <a:r>
              <a:rPr lang="en-US" sz="3200" dirty="0" smtClean="0"/>
              <a:t/>
            </a:r>
            <a:br>
              <a:rPr lang="en-US" sz="3200" dirty="0" smtClean="0"/>
            </a:br>
            <a:r>
              <a:rPr lang="en-US" sz="3200" dirty="0" smtClean="0"/>
              <a:t> Administrative Law Section</a:t>
            </a:r>
          </a:p>
        </p:txBody>
      </p:sp>
      <p:pic>
        <p:nvPicPr>
          <p:cNvPr id="3075" name="Picture 2" descr="Marine Corps Air Station Cherry Point">
            <a:hlinkClick r:id="rId3" tooltip="Click here to return the Homepage."/>
          </p:cNvPr>
          <p:cNvPicPr>
            <a:picLocks noChangeAspect="1" noChangeArrowheads="1"/>
          </p:cNvPicPr>
          <p:nvPr/>
        </p:nvPicPr>
        <p:blipFill>
          <a:blip r:embed="rId4" cstate="print"/>
          <a:srcRect/>
          <a:stretch>
            <a:fillRect/>
          </a:stretch>
        </p:blipFill>
        <p:spPr bwMode="auto">
          <a:xfrm>
            <a:off x="0" y="0"/>
            <a:ext cx="4267200" cy="655638"/>
          </a:xfrm>
          <a:prstGeom prst="rect">
            <a:avLst/>
          </a:prstGeom>
          <a:noFill/>
          <a:ln w="9525">
            <a:noFill/>
            <a:miter lim="800000"/>
            <a:headEnd/>
            <a:tailEnd/>
          </a:ln>
        </p:spPr>
      </p:pic>
      <p:pic>
        <p:nvPicPr>
          <p:cNvPr id="3076" name="Picture 3" descr="2nd Marine Aircraft Wing">
            <a:hlinkClick r:id="rId5" tooltip="Click here to return the Homepage."/>
          </p:cNvPr>
          <p:cNvPicPr>
            <a:picLocks noChangeAspect="1" noChangeArrowheads="1"/>
          </p:cNvPicPr>
          <p:nvPr/>
        </p:nvPicPr>
        <p:blipFill>
          <a:blip r:embed="rId6" cstate="print"/>
          <a:srcRect/>
          <a:stretch>
            <a:fillRect/>
          </a:stretch>
        </p:blipFill>
        <p:spPr bwMode="auto">
          <a:xfrm>
            <a:off x="4267200" y="0"/>
            <a:ext cx="4876800" cy="6492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noChangeArrowheads="1"/>
          </p:cNvSpPr>
          <p:nvPr>
            <p:ph type="body" idx="1"/>
          </p:nvPr>
        </p:nvSpPr>
        <p:spPr>
          <a:xfrm>
            <a:off x="457200" y="1143000"/>
            <a:ext cx="8229600" cy="5334000"/>
          </a:xfrm>
        </p:spPr>
        <p:txBody>
          <a:bodyPr/>
          <a:lstStyle/>
          <a:p>
            <a:pPr eaLnBrk="1" hangingPunct="1">
              <a:lnSpc>
                <a:spcPct val="90000"/>
              </a:lnSpc>
            </a:pPr>
            <a:r>
              <a:rPr lang="en-US" dirty="0" smtClean="0"/>
              <a:t>Alcohol Related Incidents</a:t>
            </a:r>
          </a:p>
          <a:p>
            <a:pPr lvl="1" eaLnBrk="1" hangingPunct="1">
              <a:lnSpc>
                <a:spcPct val="90000"/>
              </a:lnSpc>
              <a:buFontTx/>
              <a:buChar char="•"/>
            </a:pPr>
            <a:r>
              <a:rPr lang="en-US" dirty="0" smtClean="0"/>
              <a:t>MARADMIN 316/01</a:t>
            </a:r>
          </a:p>
          <a:p>
            <a:pPr lvl="1" eaLnBrk="1" hangingPunct="1">
              <a:lnSpc>
                <a:spcPct val="90000"/>
              </a:lnSpc>
              <a:buFontTx/>
              <a:buChar char="•"/>
            </a:pPr>
            <a:r>
              <a:rPr lang="en-US" dirty="0" smtClean="0"/>
              <a:t>Mandatory Entry in SRB/</a:t>
            </a:r>
            <a:r>
              <a:rPr lang="en-US" dirty="0" smtClean="0"/>
              <a:t>OQR</a:t>
            </a:r>
            <a:endParaRPr lang="en-US" dirty="0" smtClean="0"/>
          </a:p>
          <a:p>
            <a:pPr eaLnBrk="1" hangingPunct="1">
              <a:lnSpc>
                <a:spcPct val="90000"/>
              </a:lnSpc>
            </a:pPr>
            <a:r>
              <a:rPr lang="en-US" dirty="0" smtClean="0"/>
              <a:t>Confirmed incident of illegal drugs</a:t>
            </a:r>
          </a:p>
          <a:p>
            <a:pPr lvl="1" eaLnBrk="1" hangingPunct="1">
              <a:lnSpc>
                <a:spcPct val="90000"/>
              </a:lnSpc>
            </a:pPr>
            <a:r>
              <a:rPr lang="en-US" dirty="0" smtClean="0"/>
              <a:t>6105</a:t>
            </a:r>
          </a:p>
          <a:p>
            <a:pPr lvl="1" eaLnBrk="1" hangingPunct="1">
              <a:lnSpc>
                <a:spcPct val="90000"/>
              </a:lnSpc>
            </a:pPr>
            <a:r>
              <a:rPr lang="en-US" dirty="0" smtClean="0"/>
              <a:t>Page 11 entry for confirmed test (</a:t>
            </a:r>
            <a:r>
              <a:rPr lang="en-US" dirty="0" smtClean="0"/>
              <a:t>IRAM</a:t>
            </a:r>
            <a:r>
              <a:rPr lang="en-US" dirty="0" smtClean="0"/>
              <a:t>) </a:t>
            </a:r>
          </a:p>
          <a:p>
            <a:pPr eaLnBrk="1" hangingPunct="1">
              <a:lnSpc>
                <a:spcPct val="90000"/>
              </a:lnSpc>
            </a:pPr>
            <a:r>
              <a:rPr lang="en-US" dirty="0" smtClean="0"/>
              <a:t>Highly recommended </a:t>
            </a:r>
            <a:r>
              <a:rPr lang="en-US" dirty="0" smtClean="0"/>
              <a:t>after every </a:t>
            </a:r>
            <a:r>
              <a:rPr lang="en-US" dirty="0" smtClean="0"/>
              <a:t>NJP</a:t>
            </a:r>
          </a:p>
          <a:p>
            <a:pPr eaLnBrk="1" hangingPunct="1">
              <a:lnSpc>
                <a:spcPct val="90000"/>
              </a:lnSpc>
            </a:pPr>
            <a:r>
              <a:rPr lang="en-US" dirty="0" smtClean="0"/>
              <a:t>Copy to:</a:t>
            </a:r>
          </a:p>
          <a:p>
            <a:pPr lvl="1" eaLnBrk="1" hangingPunct="1">
              <a:lnSpc>
                <a:spcPct val="90000"/>
              </a:lnSpc>
            </a:pPr>
            <a:r>
              <a:rPr lang="en-US" dirty="0" smtClean="0"/>
              <a:t>UPB/IPAC/</a:t>
            </a:r>
            <a:r>
              <a:rPr lang="en-US" dirty="0" err="1" smtClean="0"/>
              <a:t>ESR</a:t>
            </a:r>
            <a:r>
              <a:rPr lang="en-US" dirty="0" smtClean="0"/>
              <a:t>/OMPF/SNM</a:t>
            </a:r>
            <a:endParaRPr lang="en-US" dirty="0" smtClean="0"/>
          </a:p>
          <a:p>
            <a:pPr eaLnBrk="1" hangingPunct="1">
              <a:lnSpc>
                <a:spcPct val="90000"/>
              </a:lnSpc>
              <a:buFontTx/>
              <a:buNone/>
            </a:pPr>
            <a:endParaRPr lang="en-US" dirty="0" smtClean="0"/>
          </a:p>
        </p:txBody>
      </p:sp>
      <p:pic>
        <p:nvPicPr>
          <p:cNvPr id="14339" name="Picture 3" descr="2nd Marine Aircraft Wing">
            <a:hlinkClick r:id="rId3" tooltip="Click here to return the Homepage."/>
          </p:cNvPr>
          <p:cNvPicPr>
            <a:picLocks noChangeAspect="1" noChangeArrowheads="1"/>
          </p:cNvPicPr>
          <p:nvPr/>
        </p:nvPicPr>
        <p:blipFill>
          <a:blip r:embed="rId4" cstate="print"/>
          <a:srcRect/>
          <a:stretch>
            <a:fillRect/>
          </a:stretch>
        </p:blipFill>
        <p:spPr bwMode="auto">
          <a:xfrm>
            <a:off x="4267200" y="0"/>
            <a:ext cx="4876800" cy="649288"/>
          </a:xfrm>
          <a:prstGeom prst="rect">
            <a:avLst/>
          </a:prstGeom>
          <a:noFill/>
          <a:ln w="9525">
            <a:noFill/>
            <a:miter lim="800000"/>
            <a:headEnd/>
            <a:tailEnd/>
          </a:ln>
        </p:spPr>
      </p:pic>
      <p:pic>
        <p:nvPicPr>
          <p:cNvPr id="14340" name="Picture 2" descr="Marine Corps Air Station Cherry Point">
            <a:hlinkClick r:id="rId5" tooltip="Click here to return the Homepage."/>
          </p:cNvPr>
          <p:cNvPicPr>
            <a:picLocks noChangeAspect="1" noChangeArrowheads="1"/>
          </p:cNvPicPr>
          <p:nvPr/>
        </p:nvPicPr>
        <p:blipFill>
          <a:blip r:embed="rId6" cstate="print"/>
          <a:srcRect/>
          <a:stretch>
            <a:fillRect/>
          </a:stretch>
        </p:blipFill>
        <p:spPr bwMode="auto">
          <a:xfrm>
            <a:off x="0" y="0"/>
            <a:ext cx="4267200" cy="6556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type="body" idx="1"/>
          </p:nvPr>
        </p:nvSpPr>
        <p:spPr>
          <a:xfrm>
            <a:off x="457200" y="1143000"/>
            <a:ext cx="8229600" cy="5334000"/>
          </a:xfrm>
        </p:spPr>
        <p:txBody>
          <a:bodyPr/>
          <a:lstStyle/>
          <a:p>
            <a:pPr eaLnBrk="1" hangingPunct="1">
              <a:lnSpc>
                <a:spcPct val="90000"/>
              </a:lnSpc>
              <a:buFontTx/>
              <a:buNone/>
            </a:pPr>
            <a:r>
              <a:rPr lang="en-US" dirty="0" smtClean="0"/>
              <a:t>A </a:t>
            </a:r>
            <a:r>
              <a:rPr lang="en-US" dirty="0" smtClean="0"/>
              <a:t>6105 Counseling Entry is NOT:</a:t>
            </a:r>
          </a:p>
          <a:p>
            <a:pPr lvl="1" eaLnBrk="1" hangingPunct="1">
              <a:lnSpc>
                <a:spcPct val="90000"/>
              </a:lnSpc>
              <a:buFontTx/>
              <a:buChar char="•"/>
            </a:pPr>
            <a:r>
              <a:rPr lang="en-US" dirty="0" smtClean="0"/>
              <a:t>A Lecture…use good judgment…</a:t>
            </a:r>
            <a:endParaRPr lang="en-US" dirty="0" smtClean="0"/>
          </a:p>
          <a:p>
            <a:pPr lvl="1" eaLnBrk="1" hangingPunct="1">
              <a:lnSpc>
                <a:spcPct val="90000"/>
              </a:lnSpc>
              <a:buFontTx/>
              <a:buChar char="•"/>
            </a:pPr>
            <a:r>
              <a:rPr lang="en-US" dirty="0" smtClean="0"/>
              <a:t>A Motivational </a:t>
            </a:r>
            <a:r>
              <a:rPr lang="en-US" dirty="0" smtClean="0"/>
              <a:t>speech on Honor, Courage, &amp; Commitment, </a:t>
            </a:r>
            <a:r>
              <a:rPr lang="en-US" dirty="0" smtClean="0"/>
              <a:t>or Core </a:t>
            </a:r>
            <a:r>
              <a:rPr lang="en-US" dirty="0" smtClean="0"/>
              <a:t>Values.</a:t>
            </a:r>
          </a:p>
          <a:p>
            <a:pPr lvl="1" eaLnBrk="1" hangingPunct="1">
              <a:lnSpc>
                <a:spcPct val="90000"/>
              </a:lnSpc>
              <a:buFontTx/>
              <a:buChar char="•"/>
            </a:pPr>
            <a:endParaRPr lang="en-US" dirty="0" smtClean="0"/>
          </a:p>
          <a:p>
            <a:pPr eaLnBrk="1" hangingPunct="1">
              <a:lnSpc>
                <a:spcPct val="90000"/>
              </a:lnSpc>
              <a:buFontTx/>
              <a:buNone/>
            </a:pPr>
            <a:r>
              <a:rPr lang="en-US" u="sng" dirty="0" smtClean="0"/>
              <a:t>Must be signed </a:t>
            </a:r>
            <a:r>
              <a:rPr lang="en-US" dirty="0" smtClean="0"/>
              <a:t>by the Commanding Officer</a:t>
            </a:r>
          </a:p>
          <a:p>
            <a:pPr eaLnBrk="1" hangingPunct="1">
              <a:lnSpc>
                <a:spcPct val="90000"/>
              </a:lnSpc>
              <a:buFontTx/>
              <a:buNone/>
            </a:pPr>
            <a:endParaRPr lang="en-US" dirty="0" smtClean="0"/>
          </a:p>
          <a:p>
            <a:pPr eaLnBrk="1" hangingPunct="1">
              <a:lnSpc>
                <a:spcPct val="90000"/>
              </a:lnSpc>
              <a:buFontTx/>
              <a:buNone/>
            </a:pPr>
            <a:r>
              <a:rPr lang="en-US" dirty="0" smtClean="0"/>
              <a:t>3d Party Witness if Marine </a:t>
            </a:r>
            <a:r>
              <a:rPr lang="en-US" dirty="0" smtClean="0"/>
              <a:t>refuses </a:t>
            </a:r>
            <a:r>
              <a:rPr lang="en-US" dirty="0" smtClean="0"/>
              <a:t>to sign.</a:t>
            </a:r>
          </a:p>
        </p:txBody>
      </p:sp>
      <p:pic>
        <p:nvPicPr>
          <p:cNvPr id="15363" name="Picture 3" descr="2nd Marine Aircraft Wing">
            <a:hlinkClick r:id="rId3" tooltip="Click here to return the Homepage."/>
          </p:cNvPr>
          <p:cNvPicPr>
            <a:picLocks noChangeAspect="1" noChangeArrowheads="1"/>
          </p:cNvPicPr>
          <p:nvPr/>
        </p:nvPicPr>
        <p:blipFill>
          <a:blip r:embed="rId4" cstate="print"/>
          <a:srcRect/>
          <a:stretch>
            <a:fillRect/>
          </a:stretch>
        </p:blipFill>
        <p:spPr bwMode="auto">
          <a:xfrm>
            <a:off x="4267200" y="0"/>
            <a:ext cx="4876800" cy="649288"/>
          </a:xfrm>
          <a:prstGeom prst="rect">
            <a:avLst/>
          </a:prstGeom>
          <a:noFill/>
          <a:ln w="9525">
            <a:noFill/>
            <a:miter lim="800000"/>
            <a:headEnd/>
            <a:tailEnd/>
          </a:ln>
        </p:spPr>
      </p:pic>
      <p:pic>
        <p:nvPicPr>
          <p:cNvPr id="15364" name="Picture 2" descr="Marine Corps Air Station Cherry Point">
            <a:hlinkClick r:id="rId5" tooltip="Click here to return the Homepage."/>
          </p:cNvPr>
          <p:cNvPicPr>
            <a:picLocks noChangeAspect="1" noChangeArrowheads="1"/>
          </p:cNvPicPr>
          <p:nvPr/>
        </p:nvPicPr>
        <p:blipFill>
          <a:blip r:embed="rId6" cstate="print"/>
          <a:srcRect/>
          <a:stretch>
            <a:fillRect/>
          </a:stretch>
        </p:blipFill>
        <p:spPr bwMode="auto">
          <a:xfrm>
            <a:off x="0" y="0"/>
            <a:ext cx="4267200" cy="6556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descr="Marine Corps Air Station Cherry Point">
            <a:hlinkClick r:id="rId2" tooltip="Click here to return the Homepage."/>
          </p:cNvPr>
          <p:cNvPicPr>
            <a:picLocks noChangeAspect="1" noChangeArrowheads="1"/>
          </p:cNvPicPr>
          <p:nvPr/>
        </p:nvPicPr>
        <p:blipFill>
          <a:blip r:embed="rId3" cstate="print"/>
          <a:srcRect/>
          <a:stretch>
            <a:fillRect/>
          </a:stretch>
        </p:blipFill>
        <p:spPr bwMode="auto">
          <a:xfrm>
            <a:off x="0" y="0"/>
            <a:ext cx="4267200" cy="655638"/>
          </a:xfrm>
          <a:prstGeom prst="rect">
            <a:avLst/>
          </a:prstGeom>
          <a:noFill/>
          <a:ln w="9525">
            <a:noFill/>
            <a:miter lim="800000"/>
            <a:headEnd/>
            <a:tailEnd/>
          </a:ln>
        </p:spPr>
      </p:pic>
      <p:pic>
        <p:nvPicPr>
          <p:cNvPr id="16387" name="Picture 3" descr="2nd Marine Aircraft Wing">
            <a:hlinkClick r:id="rId4" tooltip="Click here to return the Homepage."/>
          </p:cNvPr>
          <p:cNvPicPr>
            <a:picLocks noChangeAspect="1" noChangeArrowheads="1"/>
          </p:cNvPicPr>
          <p:nvPr/>
        </p:nvPicPr>
        <p:blipFill>
          <a:blip r:embed="rId5" cstate="print"/>
          <a:srcRect/>
          <a:stretch>
            <a:fillRect/>
          </a:stretch>
        </p:blipFill>
        <p:spPr bwMode="auto">
          <a:xfrm>
            <a:off x="4267200" y="0"/>
            <a:ext cx="4876800" cy="649288"/>
          </a:xfrm>
          <a:prstGeom prst="rect">
            <a:avLst/>
          </a:prstGeom>
          <a:noFill/>
          <a:ln w="9525">
            <a:noFill/>
            <a:miter lim="800000"/>
            <a:headEnd/>
            <a:tailEnd/>
          </a:ln>
        </p:spPr>
      </p:pic>
      <p:sp>
        <p:nvSpPr>
          <p:cNvPr id="16388" name="Title 5"/>
          <p:cNvSpPr>
            <a:spLocks noGrp="1"/>
          </p:cNvSpPr>
          <p:nvPr>
            <p:ph type="ctrTitle"/>
          </p:nvPr>
        </p:nvSpPr>
        <p:spPr>
          <a:xfrm>
            <a:off x="609600" y="1600200"/>
            <a:ext cx="7772400" cy="1470025"/>
          </a:xfrm>
        </p:spPr>
        <p:txBody>
          <a:bodyPr/>
          <a:lstStyle/>
          <a:p>
            <a:pPr eaLnBrk="1" hangingPunct="1"/>
            <a:r>
              <a:rPr lang="en-US" dirty="0" smtClean="0"/>
              <a:t>Questions ?</a:t>
            </a:r>
          </a:p>
        </p:txBody>
      </p:sp>
      <p:sp>
        <p:nvSpPr>
          <p:cNvPr id="16389" name="Subtitle 6"/>
          <p:cNvSpPr>
            <a:spLocks noGrp="1"/>
          </p:cNvSpPr>
          <p:nvPr>
            <p:ph type="subTitle" idx="1"/>
          </p:nvPr>
        </p:nvSpPr>
        <p:spPr>
          <a:xfrm>
            <a:off x="1371600" y="3276600"/>
            <a:ext cx="6400800" cy="2438400"/>
          </a:xfrm>
        </p:spPr>
        <p:txBody>
          <a:bodyPr/>
          <a:lstStyle/>
          <a:p>
            <a:pPr eaLnBrk="1" hangingPunct="1"/>
            <a:r>
              <a:rPr lang="en-US" dirty="0" smtClean="0"/>
              <a:t>CWO3 Walls</a:t>
            </a:r>
          </a:p>
          <a:p>
            <a:pPr eaLnBrk="1" hangingPunct="1"/>
            <a:r>
              <a:rPr lang="en-US" dirty="0" smtClean="0"/>
              <a:t>252.466.7102</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295400" y="990600"/>
            <a:ext cx="6934200" cy="914400"/>
          </a:xfrm>
        </p:spPr>
        <p:txBody>
          <a:bodyPr/>
          <a:lstStyle/>
          <a:p>
            <a:pPr eaLnBrk="1" hangingPunct="1"/>
            <a:r>
              <a:rPr lang="en-US" dirty="0" smtClean="0"/>
              <a:t>6105 Counseling</a:t>
            </a:r>
          </a:p>
        </p:txBody>
      </p:sp>
      <p:sp>
        <p:nvSpPr>
          <p:cNvPr id="4099" name="Rectangle 3"/>
          <p:cNvSpPr>
            <a:spLocks noGrp="1" noChangeArrowheads="1"/>
          </p:cNvSpPr>
          <p:nvPr>
            <p:ph type="body" idx="1"/>
          </p:nvPr>
        </p:nvSpPr>
        <p:spPr>
          <a:xfrm>
            <a:off x="533400" y="1828800"/>
            <a:ext cx="7772400" cy="4724400"/>
          </a:xfrm>
        </p:spPr>
        <p:txBody>
          <a:bodyPr/>
          <a:lstStyle/>
          <a:p>
            <a:pPr eaLnBrk="1" hangingPunct="1">
              <a:lnSpc>
                <a:spcPct val="80000"/>
              </a:lnSpc>
            </a:pPr>
            <a:r>
              <a:rPr lang="en-US" sz="2800" b="1" dirty="0" smtClean="0"/>
              <a:t>Purpose</a:t>
            </a:r>
          </a:p>
          <a:p>
            <a:pPr lvl="1" eaLnBrk="1" hangingPunct="1">
              <a:lnSpc>
                <a:spcPct val="80000"/>
              </a:lnSpc>
              <a:buFontTx/>
              <a:buChar char="•"/>
            </a:pPr>
            <a:r>
              <a:rPr lang="en-US" sz="2400" dirty="0" smtClean="0"/>
              <a:t>To give formal notice to a Marine </a:t>
            </a:r>
            <a:r>
              <a:rPr lang="en-US" sz="2400" dirty="0" smtClean="0"/>
              <a:t>concerning deficiencies and afforded a reasonable opportunity to overcome those deficiencies.</a:t>
            </a:r>
            <a:endParaRPr lang="en-US" sz="2400" dirty="0" smtClean="0"/>
          </a:p>
          <a:p>
            <a:pPr eaLnBrk="1" hangingPunct="1">
              <a:lnSpc>
                <a:spcPct val="80000"/>
              </a:lnSpc>
            </a:pPr>
            <a:r>
              <a:rPr lang="en-US" sz="2800" b="1" dirty="0" smtClean="0"/>
              <a:t>Required prior to Separation</a:t>
            </a:r>
          </a:p>
          <a:p>
            <a:pPr lvl="1" eaLnBrk="1" hangingPunct="1">
              <a:lnSpc>
                <a:spcPct val="80000"/>
              </a:lnSpc>
              <a:buFontTx/>
              <a:buChar char="•"/>
            </a:pPr>
            <a:r>
              <a:rPr lang="en-US" sz="2400" dirty="0" smtClean="0"/>
              <a:t>Parenthood</a:t>
            </a:r>
          </a:p>
          <a:p>
            <a:pPr lvl="1" eaLnBrk="1" hangingPunct="1">
              <a:lnSpc>
                <a:spcPct val="80000"/>
              </a:lnSpc>
              <a:buFontTx/>
              <a:buChar char="•"/>
            </a:pPr>
            <a:r>
              <a:rPr lang="en-US" sz="2400" dirty="0" smtClean="0"/>
              <a:t>Condition not a Disability</a:t>
            </a:r>
          </a:p>
          <a:p>
            <a:pPr lvl="1" eaLnBrk="1" hangingPunct="1">
              <a:lnSpc>
                <a:spcPct val="80000"/>
              </a:lnSpc>
              <a:buFontTx/>
              <a:buChar char="•"/>
            </a:pPr>
            <a:r>
              <a:rPr lang="en-US" sz="2400" dirty="0" smtClean="0"/>
              <a:t>Personality Disorder</a:t>
            </a:r>
          </a:p>
          <a:p>
            <a:pPr lvl="1" eaLnBrk="1" hangingPunct="1">
              <a:lnSpc>
                <a:spcPct val="80000"/>
              </a:lnSpc>
              <a:buFontTx/>
              <a:buChar char="•"/>
            </a:pPr>
            <a:r>
              <a:rPr lang="en-US" sz="2400" dirty="0" smtClean="0"/>
              <a:t>Unsatisfactory </a:t>
            </a:r>
            <a:r>
              <a:rPr lang="en-US" sz="2400" dirty="0" smtClean="0"/>
              <a:t>Performance of Duties</a:t>
            </a:r>
            <a:endParaRPr lang="en-US" sz="2400" dirty="0" smtClean="0"/>
          </a:p>
          <a:p>
            <a:pPr lvl="1" eaLnBrk="1" hangingPunct="1">
              <a:lnSpc>
                <a:spcPct val="80000"/>
              </a:lnSpc>
              <a:buFontTx/>
              <a:buChar char="•"/>
            </a:pPr>
            <a:r>
              <a:rPr lang="en-US" sz="2400" dirty="0" smtClean="0"/>
              <a:t>Misconduct</a:t>
            </a:r>
          </a:p>
          <a:p>
            <a:pPr lvl="2" eaLnBrk="1" hangingPunct="1">
              <a:lnSpc>
                <a:spcPct val="80000"/>
              </a:lnSpc>
            </a:pPr>
            <a:r>
              <a:rPr lang="en-US" sz="2000" dirty="0" smtClean="0"/>
              <a:t>Minor Disciplinary Infractions and Patter of Misconduct</a:t>
            </a:r>
          </a:p>
          <a:p>
            <a:pPr lvl="1" eaLnBrk="1" hangingPunct="1">
              <a:lnSpc>
                <a:spcPct val="80000"/>
              </a:lnSpc>
              <a:buFontTx/>
              <a:buChar char="•"/>
            </a:pPr>
            <a:r>
              <a:rPr lang="en-US" sz="2400" dirty="0" smtClean="0"/>
              <a:t>Weight </a:t>
            </a:r>
            <a:r>
              <a:rPr lang="en-US" sz="2400" dirty="0" smtClean="0"/>
              <a:t>control</a:t>
            </a:r>
          </a:p>
          <a:p>
            <a:pPr eaLnBrk="1" hangingPunct="1">
              <a:lnSpc>
                <a:spcPct val="80000"/>
              </a:lnSpc>
              <a:buFont typeface="Wingdings" pitchFamily="2" charset="2"/>
              <a:buChar char="Ø"/>
            </a:pPr>
            <a:endParaRPr lang="en-US" sz="2800" dirty="0" smtClean="0"/>
          </a:p>
        </p:txBody>
      </p:sp>
      <p:pic>
        <p:nvPicPr>
          <p:cNvPr id="4100" name="Picture 2" descr="Marine Corps Air Station Cherry Point">
            <a:hlinkClick r:id="rId3" tooltip="Click here to return the Homepage."/>
          </p:cNvPr>
          <p:cNvPicPr>
            <a:picLocks noChangeAspect="1" noChangeArrowheads="1"/>
          </p:cNvPicPr>
          <p:nvPr/>
        </p:nvPicPr>
        <p:blipFill>
          <a:blip r:embed="rId4" cstate="print"/>
          <a:srcRect/>
          <a:stretch>
            <a:fillRect/>
          </a:stretch>
        </p:blipFill>
        <p:spPr bwMode="auto">
          <a:xfrm>
            <a:off x="0" y="0"/>
            <a:ext cx="4267200" cy="655638"/>
          </a:xfrm>
          <a:prstGeom prst="rect">
            <a:avLst/>
          </a:prstGeom>
          <a:noFill/>
          <a:ln w="9525">
            <a:noFill/>
            <a:miter lim="800000"/>
            <a:headEnd/>
            <a:tailEnd/>
          </a:ln>
        </p:spPr>
      </p:pic>
      <p:pic>
        <p:nvPicPr>
          <p:cNvPr id="4101" name="Picture 3" descr="2nd Marine Aircraft Wing">
            <a:hlinkClick r:id="rId5" tooltip="Click here to return the Homepage."/>
          </p:cNvPr>
          <p:cNvPicPr>
            <a:picLocks noChangeAspect="1" noChangeArrowheads="1"/>
          </p:cNvPicPr>
          <p:nvPr/>
        </p:nvPicPr>
        <p:blipFill>
          <a:blip r:embed="rId6" cstate="print"/>
          <a:srcRect/>
          <a:stretch>
            <a:fillRect/>
          </a:stretch>
        </p:blipFill>
        <p:spPr bwMode="auto">
          <a:xfrm>
            <a:off x="4267200" y="0"/>
            <a:ext cx="4876800" cy="6492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295400" y="1066800"/>
            <a:ext cx="6553200" cy="1066800"/>
          </a:xfrm>
        </p:spPr>
        <p:txBody>
          <a:bodyPr/>
          <a:lstStyle/>
          <a:p>
            <a:pPr eaLnBrk="1" hangingPunct="1"/>
            <a:r>
              <a:rPr lang="en-US" sz="4000" dirty="0" smtClean="0"/>
              <a:t>Parts of a Counseling Entry</a:t>
            </a:r>
          </a:p>
        </p:txBody>
      </p:sp>
      <p:sp>
        <p:nvSpPr>
          <p:cNvPr id="6147" name="Rectangle 3"/>
          <p:cNvSpPr>
            <a:spLocks noGrp="1" noChangeArrowheads="1"/>
          </p:cNvSpPr>
          <p:nvPr>
            <p:ph type="body" idx="1"/>
          </p:nvPr>
        </p:nvSpPr>
        <p:spPr>
          <a:xfrm>
            <a:off x="152400" y="2133600"/>
            <a:ext cx="8839200" cy="4191000"/>
          </a:xfrm>
        </p:spPr>
        <p:txBody>
          <a:bodyPr/>
          <a:lstStyle/>
          <a:p>
            <a:pPr marL="1603375" indent="-1603375" eaLnBrk="1" hangingPunct="1">
              <a:buNone/>
              <a:tabLst>
                <a:tab pos="1484313" algn="l"/>
              </a:tabLst>
            </a:pPr>
            <a:r>
              <a:rPr lang="en-US" sz="2400" dirty="0" smtClean="0"/>
              <a:t>Part #1	“Written notification concerning deficiency</a:t>
            </a:r>
            <a:r>
              <a:rPr lang="en-US" sz="2400" dirty="0" smtClean="0"/>
              <a:t>”</a:t>
            </a:r>
          </a:p>
          <a:p>
            <a:pPr marL="1603375" indent="-1603375" eaLnBrk="1" hangingPunct="1">
              <a:buNone/>
              <a:tabLst>
                <a:tab pos="1484313" algn="l"/>
              </a:tabLst>
            </a:pPr>
            <a:endParaRPr lang="en-US" sz="2400" dirty="0" smtClean="0"/>
          </a:p>
          <a:p>
            <a:pPr marL="1603375" indent="-1603375" eaLnBrk="1" hangingPunct="1">
              <a:buNone/>
              <a:tabLst>
                <a:tab pos="1484313" algn="l"/>
              </a:tabLst>
            </a:pPr>
            <a:r>
              <a:rPr lang="en-US" sz="2400" dirty="0" smtClean="0"/>
              <a:t>Part </a:t>
            </a:r>
            <a:r>
              <a:rPr lang="en-US" sz="2400" dirty="0" smtClean="0"/>
              <a:t>#</a:t>
            </a:r>
            <a:r>
              <a:rPr lang="en-US" sz="2400" dirty="0" smtClean="0"/>
              <a:t>2	“Specific recommendations for corrective action</a:t>
            </a:r>
            <a:r>
              <a:rPr lang="en-US" sz="2400" dirty="0" smtClean="0"/>
              <a:t>”</a:t>
            </a:r>
            <a:endParaRPr lang="en-US" sz="2400" dirty="0" smtClean="0">
              <a:solidFill>
                <a:schemeClr val="tx2"/>
              </a:solidFill>
            </a:endParaRPr>
          </a:p>
          <a:p>
            <a:pPr marL="1603375" indent="-1603375" eaLnBrk="1" hangingPunct="1">
              <a:buNone/>
              <a:tabLst>
                <a:tab pos="1484313" algn="l"/>
              </a:tabLst>
            </a:pPr>
            <a:endParaRPr lang="en-US" sz="2400" dirty="0" smtClean="0"/>
          </a:p>
          <a:p>
            <a:pPr marL="1603375" indent="-1603375" eaLnBrk="1" hangingPunct="1">
              <a:buNone/>
              <a:tabLst>
                <a:tab pos="1484313" algn="l"/>
              </a:tabLst>
            </a:pPr>
            <a:r>
              <a:rPr lang="en-US" sz="2400" dirty="0" smtClean="0"/>
              <a:t>Part #3	“Comprehensive explanation of the consequences of failure to take the recommended corrective action”</a:t>
            </a:r>
            <a:endParaRPr lang="en-US" sz="2400" dirty="0" smtClean="0"/>
          </a:p>
          <a:p>
            <a:pPr marL="1603375" indent="-1603375" eaLnBrk="1" hangingPunct="1">
              <a:buNone/>
              <a:tabLst>
                <a:tab pos="1484313" algn="l"/>
              </a:tabLst>
            </a:pPr>
            <a:endParaRPr lang="en-US" sz="2400" dirty="0" smtClean="0"/>
          </a:p>
          <a:p>
            <a:pPr marL="1603375" indent="-1603375" eaLnBrk="1" hangingPunct="1">
              <a:buNone/>
              <a:tabLst>
                <a:tab pos="1484313" algn="l"/>
              </a:tabLst>
            </a:pPr>
            <a:r>
              <a:rPr lang="en-US" sz="2400" dirty="0" smtClean="0"/>
              <a:t>Part </a:t>
            </a:r>
            <a:r>
              <a:rPr lang="en-US" sz="2400" dirty="0" smtClean="0"/>
              <a:t>#</a:t>
            </a:r>
            <a:r>
              <a:rPr lang="en-US" sz="2400" dirty="0" smtClean="0"/>
              <a:t>4	“Reasonable </a:t>
            </a:r>
            <a:r>
              <a:rPr lang="en-US" sz="2400" dirty="0" smtClean="0"/>
              <a:t>opportunity to undertake the recommended corrective action</a:t>
            </a:r>
            <a:r>
              <a:rPr lang="en-US" sz="2400" dirty="0" smtClean="0"/>
              <a:t>”</a:t>
            </a:r>
            <a:endParaRPr lang="en-US" sz="2400" dirty="0" smtClean="0"/>
          </a:p>
          <a:p>
            <a:pPr eaLnBrk="1" hangingPunct="1">
              <a:buFontTx/>
              <a:buNone/>
            </a:pPr>
            <a:r>
              <a:rPr lang="en-US" sz="2400" dirty="0" smtClean="0"/>
              <a:t>	</a:t>
            </a:r>
            <a:endParaRPr lang="en-US" sz="2800" dirty="0" smtClean="0"/>
          </a:p>
        </p:txBody>
      </p:sp>
      <p:pic>
        <p:nvPicPr>
          <p:cNvPr id="6148" name="Picture 3" descr="2nd Marine Aircraft Wing">
            <a:hlinkClick r:id="rId3" tooltip="Click here to return the Homepage."/>
          </p:cNvPr>
          <p:cNvPicPr>
            <a:picLocks noChangeAspect="1" noChangeArrowheads="1"/>
          </p:cNvPicPr>
          <p:nvPr/>
        </p:nvPicPr>
        <p:blipFill>
          <a:blip r:embed="rId4" cstate="print"/>
          <a:srcRect/>
          <a:stretch>
            <a:fillRect/>
          </a:stretch>
        </p:blipFill>
        <p:spPr bwMode="auto">
          <a:xfrm>
            <a:off x="4267200" y="0"/>
            <a:ext cx="4876800" cy="649288"/>
          </a:xfrm>
          <a:prstGeom prst="rect">
            <a:avLst/>
          </a:prstGeom>
          <a:noFill/>
          <a:ln w="9525">
            <a:noFill/>
            <a:miter lim="800000"/>
            <a:headEnd/>
            <a:tailEnd/>
          </a:ln>
        </p:spPr>
      </p:pic>
      <p:pic>
        <p:nvPicPr>
          <p:cNvPr id="6149" name="Picture 2" descr="Marine Corps Air Station Cherry Point">
            <a:hlinkClick r:id="rId5" tooltip="Click here to return the Homepage."/>
          </p:cNvPr>
          <p:cNvPicPr>
            <a:picLocks noChangeAspect="1" noChangeArrowheads="1"/>
          </p:cNvPicPr>
          <p:nvPr/>
        </p:nvPicPr>
        <p:blipFill>
          <a:blip r:embed="rId6" cstate="print"/>
          <a:srcRect/>
          <a:stretch>
            <a:fillRect/>
          </a:stretch>
        </p:blipFill>
        <p:spPr bwMode="auto">
          <a:xfrm>
            <a:off x="0" y="0"/>
            <a:ext cx="4267200" cy="6556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2057400" y="990600"/>
            <a:ext cx="5334000" cy="762000"/>
          </a:xfrm>
        </p:spPr>
        <p:txBody>
          <a:bodyPr/>
          <a:lstStyle/>
          <a:p>
            <a:pPr eaLnBrk="1" hangingPunct="1"/>
            <a:r>
              <a:rPr lang="en-US" sz="3200" dirty="0" smtClean="0">
                <a:solidFill>
                  <a:schemeClr val="accent2"/>
                </a:solidFill>
              </a:rPr>
              <a:t>Sample 6105 = </a:t>
            </a:r>
            <a:r>
              <a:rPr lang="en-US" sz="3200" dirty="0" smtClean="0">
                <a:solidFill>
                  <a:schemeClr val="accent2"/>
                </a:solidFill>
              </a:rPr>
              <a:t>Notification</a:t>
            </a:r>
            <a:endParaRPr lang="en-US" sz="3200" dirty="0" smtClean="0">
              <a:solidFill>
                <a:schemeClr val="accent2"/>
              </a:solidFill>
            </a:endParaRPr>
          </a:p>
        </p:txBody>
      </p:sp>
      <p:sp>
        <p:nvSpPr>
          <p:cNvPr id="7171" name="Rectangle 3"/>
          <p:cNvSpPr>
            <a:spLocks noGrp="1" noChangeArrowheads="1"/>
          </p:cNvSpPr>
          <p:nvPr>
            <p:ph type="body" idx="1"/>
          </p:nvPr>
        </p:nvSpPr>
        <p:spPr>
          <a:xfrm>
            <a:off x="304800" y="2057400"/>
            <a:ext cx="8001000" cy="4267200"/>
          </a:xfrm>
        </p:spPr>
        <p:txBody>
          <a:bodyPr/>
          <a:lstStyle/>
          <a:p>
            <a:pPr eaLnBrk="1" hangingPunct="1">
              <a:lnSpc>
                <a:spcPct val="80000"/>
              </a:lnSpc>
              <a:buFontTx/>
              <a:buNone/>
            </a:pPr>
            <a:r>
              <a:rPr lang="en-US" sz="2000" b="1" dirty="0" smtClean="0"/>
              <a:t>	</a:t>
            </a:r>
            <a:r>
              <a:rPr lang="en-US" sz="2400" u="sng" dirty="0" smtClean="0"/>
              <a:t>( date )</a:t>
            </a:r>
            <a:r>
              <a:rPr lang="en-US" sz="2400" dirty="0" smtClean="0"/>
              <a:t>:  </a:t>
            </a:r>
            <a:r>
              <a:rPr lang="en-US" sz="2400" dirty="0" smtClean="0">
                <a:solidFill>
                  <a:srgbClr val="FF0000"/>
                </a:solidFill>
              </a:rPr>
              <a:t>Counseled this date concerning the following deficiencies:  You were U/A from PT at 0530 on 20081231.</a:t>
            </a:r>
            <a:r>
              <a:rPr lang="en-US" sz="2000" b="1" dirty="0" smtClean="0"/>
              <a:t>   </a:t>
            </a:r>
            <a:r>
              <a:rPr lang="en-US" sz="1600" b="1" dirty="0" smtClean="0"/>
              <a:t>Recommended corrective action:  Arrive to all formations 15 minutes early, obey all orders and regulations under the UCMJ.  Assistance is available through the Chain of Command, SACC, Chaplain, Semper Fit. </a:t>
            </a:r>
            <a:r>
              <a:rPr lang="en-US" sz="1600" b="1" dirty="0"/>
              <a:t>Failure to take corrective action and any further violations of the UCMJ, disciplinary action, or incidents requiring formal counseling may result in judicial or adverse administrative action, including but not limited to administrative </a:t>
            </a:r>
            <a:r>
              <a:rPr lang="en-US" sz="1600" b="1" dirty="0" smtClean="0"/>
              <a:t>separation.  </a:t>
            </a:r>
            <a:r>
              <a:rPr lang="en-US" sz="1600" b="1" dirty="0"/>
              <a:t>I was advised that within 5 working days after acknowledging this entry I may submit a written rebuttal which will be filed on the document side of the service record</a:t>
            </a:r>
            <a:r>
              <a:rPr lang="en-US" sz="1600" b="1" dirty="0" smtClean="0"/>
              <a:t>.</a:t>
            </a:r>
            <a:endParaRPr lang="en-US" sz="1600" b="1" dirty="0" smtClean="0"/>
          </a:p>
          <a:p>
            <a:pPr eaLnBrk="1" hangingPunct="1">
              <a:lnSpc>
                <a:spcPct val="80000"/>
              </a:lnSpc>
              <a:buFontTx/>
              <a:buNone/>
            </a:pPr>
            <a:r>
              <a:rPr lang="en-US" sz="1600" b="1" dirty="0" smtClean="0"/>
              <a:t>	I choose to _____/ not to _____ make such a statement.</a:t>
            </a:r>
            <a:r>
              <a:rPr lang="en-US" sz="2000" b="1" dirty="0" smtClean="0"/>
              <a:t> </a:t>
            </a:r>
          </a:p>
          <a:p>
            <a:pPr eaLnBrk="1" hangingPunct="1">
              <a:lnSpc>
                <a:spcPct val="80000"/>
              </a:lnSpc>
              <a:buFontTx/>
              <a:buNone/>
            </a:pPr>
            <a:endParaRPr lang="en-US" sz="2000" b="1" dirty="0" smtClean="0"/>
          </a:p>
          <a:p>
            <a:pPr eaLnBrk="1" hangingPunct="1">
              <a:lnSpc>
                <a:spcPct val="80000"/>
              </a:lnSpc>
              <a:buFontTx/>
              <a:buNone/>
            </a:pPr>
            <a:r>
              <a:rPr lang="en-US" sz="2000" b="1" dirty="0" smtClean="0"/>
              <a:t>	____________________      ________________________</a:t>
            </a:r>
          </a:p>
          <a:p>
            <a:pPr eaLnBrk="1" hangingPunct="1">
              <a:lnSpc>
                <a:spcPct val="80000"/>
              </a:lnSpc>
              <a:buFontTx/>
              <a:buNone/>
            </a:pPr>
            <a:r>
              <a:rPr lang="en-US" sz="2000" b="1" dirty="0" smtClean="0"/>
              <a:t>	Marine                     date       Commanding Officer     date</a:t>
            </a:r>
          </a:p>
        </p:txBody>
      </p:sp>
      <p:pic>
        <p:nvPicPr>
          <p:cNvPr id="7172" name="Picture 3" descr="2nd Marine Aircraft Wing">
            <a:hlinkClick r:id="rId3" tooltip="Click here to return the Homepage."/>
          </p:cNvPr>
          <p:cNvPicPr>
            <a:picLocks noChangeAspect="1" noChangeArrowheads="1"/>
          </p:cNvPicPr>
          <p:nvPr/>
        </p:nvPicPr>
        <p:blipFill>
          <a:blip r:embed="rId4" cstate="print"/>
          <a:srcRect/>
          <a:stretch>
            <a:fillRect/>
          </a:stretch>
        </p:blipFill>
        <p:spPr bwMode="auto">
          <a:xfrm>
            <a:off x="4267200" y="0"/>
            <a:ext cx="4876800" cy="649288"/>
          </a:xfrm>
          <a:prstGeom prst="rect">
            <a:avLst/>
          </a:prstGeom>
          <a:noFill/>
          <a:ln w="9525">
            <a:noFill/>
            <a:miter lim="800000"/>
            <a:headEnd/>
            <a:tailEnd/>
          </a:ln>
        </p:spPr>
      </p:pic>
      <p:pic>
        <p:nvPicPr>
          <p:cNvPr id="7173" name="Picture 2" descr="Marine Corps Air Station Cherry Point">
            <a:hlinkClick r:id="rId5" tooltip="Click here to return the Homepage."/>
          </p:cNvPr>
          <p:cNvPicPr>
            <a:picLocks noChangeAspect="1" noChangeArrowheads="1"/>
          </p:cNvPicPr>
          <p:nvPr/>
        </p:nvPicPr>
        <p:blipFill>
          <a:blip r:embed="rId6" cstate="print"/>
          <a:srcRect/>
          <a:stretch>
            <a:fillRect/>
          </a:stretch>
        </p:blipFill>
        <p:spPr bwMode="auto">
          <a:xfrm>
            <a:off x="0" y="0"/>
            <a:ext cx="4267200" cy="6556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295400" y="1066800"/>
            <a:ext cx="6172200" cy="533400"/>
          </a:xfrm>
        </p:spPr>
        <p:txBody>
          <a:bodyPr/>
          <a:lstStyle/>
          <a:p>
            <a:pPr algn="l" eaLnBrk="1" hangingPunct="1"/>
            <a:r>
              <a:rPr lang="en-US" sz="3200" dirty="0" smtClean="0">
                <a:solidFill>
                  <a:schemeClr val="accent2"/>
                </a:solidFill>
              </a:rPr>
              <a:t>Sample 6105 = Corrective Action</a:t>
            </a:r>
          </a:p>
        </p:txBody>
      </p:sp>
      <p:sp>
        <p:nvSpPr>
          <p:cNvPr id="8195" name="Rectangle 3"/>
          <p:cNvSpPr>
            <a:spLocks noGrp="1" noChangeArrowheads="1"/>
          </p:cNvSpPr>
          <p:nvPr>
            <p:ph type="body" idx="1"/>
          </p:nvPr>
        </p:nvSpPr>
        <p:spPr>
          <a:xfrm>
            <a:off x="381000" y="1905000"/>
            <a:ext cx="8001000" cy="4114800"/>
          </a:xfrm>
        </p:spPr>
        <p:txBody>
          <a:bodyPr/>
          <a:lstStyle/>
          <a:p>
            <a:pPr eaLnBrk="1" hangingPunct="1">
              <a:lnSpc>
                <a:spcPct val="80000"/>
              </a:lnSpc>
              <a:buFontTx/>
              <a:buNone/>
            </a:pPr>
            <a:r>
              <a:rPr lang="en-US" sz="2000" b="1" dirty="0" smtClean="0"/>
              <a:t>	</a:t>
            </a:r>
            <a:r>
              <a:rPr lang="en-US" sz="1600" b="1" u="sng" dirty="0" smtClean="0"/>
              <a:t>( date )</a:t>
            </a:r>
            <a:r>
              <a:rPr lang="en-US" sz="1600" b="1" dirty="0" smtClean="0"/>
              <a:t>:  Counseled this date concerning the following deficiencies:  You were U/A from PT at 0530 on 20021203.</a:t>
            </a:r>
            <a:r>
              <a:rPr lang="en-US" sz="2000" b="1" dirty="0" smtClean="0"/>
              <a:t>   </a:t>
            </a:r>
            <a:r>
              <a:rPr lang="en-US" sz="2400" dirty="0" smtClean="0">
                <a:solidFill>
                  <a:srgbClr val="FF0000"/>
                </a:solidFill>
              </a:rPr>
              <a:t>Specific recommendations for corrective action are:  </a:t>
            </a:r>
            <a:r>
              <a:rPr lang="en-US" sz="2400" dirty="0" smtClean="0">
                <a:solidFill>
                  <a:srgbClr val="FF0000"/>
                </a:solidFill>
              </a:rPr>
              <a:t>Arrive to all formations 15 minutes early, obey all orders and regulations under the UCMJ.</a:t>
            </a:r>
            <a:r>
              <a:rPr lang="en-US" sz="1600" b="1" dirty="0" smtClean="0"/>
              <a:t>  Assistance is available through the Chain of Command, SACC, Chaplain, Semper Fit. </a:t>
            </a:r>
            <a:r>
              <a:rPr lang="en-US" sz="1600" b="1" dirty="0"/>
              <a:t>Failure to take corrective action and any further violations of the UCMJ, disciplinary action, or incidents requiring formal counseling may result in judicial or adverse administrative action, including but not limited to administrative </a:t>
            </a:r>
            <a:r>
              <a:rPr lang="en-US" sz="1600" b="1" dirty="0" smtClean="0"/>
              <a:t>separation.  </a:t>
            </a:r>
            <a:r>
              <a:rPr lang="en-US" sz="1600" b="1" dirty="0"/>
              <a:t>I was advised that within 5 working days after acknowledging this entry I may submit a written rebuttal which will be filed on the document side of the service record</a:t>
            </a:r>
            <a:r>
              <a:rPr lang="en-US" sz="1600" b="1" dirty="0" smtClean="0"/>
              <a:t>.</a:t>
            </a:r>
          </a:p>
          <a:p>
            <a:pPr eaLnBrk="1" hangingPunct="1">
              <a:lnSpc>
                <a:spcPct val="80000"/>
              </a:lnSpc>
              <a:buFontTx/>
              <a:buNone/>
            </a:pPr>
            <a:r>
              <a:rPr lang="en-US" sz="1600" b="1" dirty="0" smtClean="0"/>
              <a:t> </a:t>
            </a:r>
            <a:r>
              <a:rPr lang="en-US" sz="1600" b="1" dirty="0" smtClean="0"/>
              <a:t>	I choose to _____/ not to _____ make such a statement.</a:t>
            </a:r>
            <a:r>
              <a:rPr lang="en-US" sz="2000" b="1" dirty="0" smtClean="0"/>
              <a:t> </a:t>
            </a:r>
          </a:p>
          <a:p>
            <a:pPr eaLnBrk="1" hangingPunct="1">
              <a:lnSpc>
                <a:spcPct val="80000"/>
              </a:lnSpc>
              <a:buFontTx/>
              <a:buNone/>
            </a:pPr>
            <a:endParaRPr lang="en-US" sz="2000" b="1" dirty="0" smtClean="0"/>
          </a:p>
          <a:p>
            <a:pPr eaLnBrk="1" hangingPunct="1">
              <a:lnSpc>
                <a:spcPct val="80000"/>
              </a:lnSpc>
              <a:buFontTx/>
              <a:buNone/>
            </a:pPr>
            <a:r>
              <a:rPr lang="en-US" sz="2000" b="1" dirty="0" smtClean="0"/>
              <a:t>	____________________      ________________________</a:t>
            </a:r>
          </a:p>
          <a:p>
            <a:pPr eaLnBrk="1" hangingPunct="1">
              <a:lnSpc>
                <a:spcPct val="80000"/>
              </a:lnSpc>
              <a:buFontTx/>
              <a:buNone/>
            </a:pPr>
            <a:r>
              <a:rPr lang="en-US" sz="2000" b="1" dirty="0" smtClean="0"/>
              <a:t>	Marine                     date      Commanding Officer     date</a:t>
            </a:r>
          </a:p>
        </p:txBody>
      </p:sp>
      <p:pic>
        <p:nvPicPr>
          <p:cNvPr id="8196" name="Picture 3" descr="2nd Marine Aircraft Wing">
            <a:hlinkClick r:id="rId3" tooltip="Click here to return the Homepage."/>
          </p:cNvPr>
          <p:cNvPicPr>
            <a:picLocks noChangeAspect="1" noChangeArrowheads="1"/>
          </p:cNvPicPr>
          <p:nvPr/>
        </p:nvPicPr>
        <p:blipFill>
          <a:blip r:embed="rId4" cstate="print"/>
          <a:srcRect/>
          <a:stretch>
            <a:fillRect/>
          </a:stretch>
        </p:blipFill>
        <p:spPr bwMode="auto">
          <a:xfrm>
            <a:off x="4267200" y="0"/>
            <a:ext cx="4876800" cy="649288"/>
          </a:xfrm>
          <a:prstGeom prst="rect">
            <a:avLst/>
          </a:prstGeom>
          <a:noFill/>
          <a:ln w="9525">
            <a:noFill/>
            <a:miter lim="800000"/>
            <a:headEnd/>
            <a:tailEnd/>
          </a:ln>
        </p:spPr>
      </p:pic>
      <p:pic>
        <p:nvPicPr>
          <p:cNvPr id="8197" name="Picture 2" descr="Marine Corps Air Station Cherry Point">
            <a:hlinkClick r:id="rId5" tooltip="Click here to return the Homepage."/>
          </p:cNvPr>
          <p:cNvPicPr>
            <a:picLocks noChangeAspect="1" noChangeArrowheads="1"/>
          </p:cNvPicPr>
          <p:nvPr/>
        </p:nvPicPr>
        <p:blipFill>
          <a:blip r:embed="rId6" cstate="print"/>
          <a:srcRect/>
          <a:stretch>
            <a:fillRect/>
          </a:stretch>
        </p:blipFill>
        <p:spPr bwMode="auto">
          <a:xfrm>
            <a:off x="0" y="0"/>
            <a:ext cx="4267200" cy="6556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066800" y="990600"/>
            <a:ext cx="7315200" cy="685800"/>
          </a:xfrm>
        </p:spPr>
        <p:txBody>
          <a:bodyPr/>
          <a:lstStyle/>
          <a:p>
            <a:pPr algn="l" eaLnBrk="1" hangingPunct="1"/>
            <a:r>
              <a:rPr lang="en-US" sz="3200" dirty="0" smtClean="0">
                <a:solidFill>
                  <a:schemeClr val="accent2"/>
                </a:solidFill>
              </a:rPr>
              <a:t>Sample 6105 = Assistance Available</a:t>
            </a:r>
          </a:p>
        </p:txBody>
      </p:sp>
      <p:sp>
        <p:nvSpPr>
          <p:cNvPr id="9219" name="Rectangle 3"/>
          <p:cNvSpPr>
            <a:spLocks noGrp="1" noChangeArrowheads="1"/>
          </p:cNvSpPr>
          <p:nvPr>
            <p:ph type="body" idx="1"/>
          </p:nvPr>
        </p:nvSpPr>
        <p:spPr>
          <a:xfrm>
            <a:off x="228600" y="1828800"/>
            <a:ext cx="8001000" cy="4114800"/>
          </a:xfrm>
        </p:spPr>
        <p:txBody>
          <a:bodyPr/>
          <a:lstStyle/>
          <a:p>
            <a:pPr eaLnBrk="1" hangingPunct="1">
              <a:lnSpc>
                <a:spcPct val="80000"/>
              </a:lnSpc>
              <a:buFontTx/>
              <a:buNone/>
            </a:pPr>
            <a:r>
              <a:rPr lang="en-US" sz="2000" b="1" dirty="0" smtClean="0"/>
              <a:t>	</a:t>
            </a:r>
            <a:r>
              <a:rPr lang="en-US" sz="1600" b="1" u="sng" dirty="0" smtClean="0"/>
              <a:t>( date )</a:t>
            </a:r>
            <a:r>
              <a:rPr lang="en-US" sz="1600" b="1" dirty="0" smtClean="0"/>
              <a:t>:  Counseled this date concerning the following deficiencies:  You were U/A from PT at 0530 on 20021203.</a:t>
            </a:r>
            <a:r>
              <a:rPr lang="en-US" sz="2000" b="1" dirty="0" smtClean="0"/>
              <a:t>   </a:t>
            </a:r>
            <a:r>
              <a:rPr lang="en-US" sz="1600" b="1" dirty="0" smtClean="0"/>
              <a:t>Specific recommendations for corrective action are:  </a:t>
            </a:r>
            <a:r>
              <a:rPr lang="en-US" sz="1600" b="1" dirty="0" smtClean="0"/>
              <a:t>Arrive to all formations 15 minutes early, obey all orders and regulations under the </a:t>
            </a:r>
            <a:r>
              <a:rPr lang="en-US" sz="1600" b="1" dirty="0" smtClean="0"/>
              <a:t>UCMJ </a:t>
            </a:r>
            <a:r>
              <a:rPr lang="en-US" sz="2400" dirty="0" smtClean="0">
                <a:solidFill>
                  <a:srgbClr val="FF0000"/>
                </a:solidFill>
              </a:rPr>
              <a:t>and to seek assistance, which is available </a:t>
            </a:r>
            <a:r>
              <a:rPr lang="en-US" sz="2400" dirty="0" smtClean="0">
                <a:solidFill>
                  <a:srgbClr val="FF0000"/>
                </a:solidFill>
              </a:rPr>
              <a:t>through the Chain of </a:t>
            </a:r>
            <a:r>
              <a:rPr lang="en-US" sz="2400" dirty="0" smtClean="0">
                <a:solidFill>
                  <a:srgbClr val="FF0000"/>
                </a:solidFill>
              </a:rPr>
              <a:t>Command and …SACC</a:t>
            </a:r>
            <a:r>
              <a:rPr lang="en-US" sz="2400" dirty="0" smtClean="0">
                <a:solidFill>
                  <a:srgbClr val="FF0000"/>
                </a:solidFill>
              </a:rPr>
              <a:t>, Chaplain, Semper Fit</a:t>
            </a:r>
            <a:r>
              <a:rPr lang="en-US" sz="1600" b="1" dirty="0" smtClean="0">
                <a:solidFill>
                  <a:srgbClr val="FF0000"/>
                </a:solidFill>
              </a:rPr>
              <a:t>.</a:t>
            </a:r>
            <a:r>
              <a:rPr lang="en-US" sz="1600" b="1" dirty="0" smtClean="0"/>
              <a:t> </a:t>
            </a:r>
            <a:r>
              <a:rPr lang="en-US" sz="1600" b="1" dirty="0"/>
              <a:t>Failure to take corrective action and any further violations of the UCMJ, disciplinary action, or incidents requiring formal counseling may result in judicial or adverse administrative action, including but not limited to administrative </a:t>
            </a:r>
            <a:r>
              <a:rPr lang="en-US" sz="1600" b="1" dirty="0" smtClean="0"/>
              <a:t>separation.  </a:t>
            </a:r>
            <a:r>
              <a:rPr lang="en-US" sz="1600" b="1" dirty="0"/>
              <a:t>I was advised that within 5 working days after acknowledging this entry I may submit a written rebuttal which will be filed on the document side of the service record</a:t>
            </a:r>
            <a:r>
              <a:rPr lang="en-US" sz="1600" b="1" dirty="0" smtClean="0"/>
              <a:t>.</a:t>
            </a:r>
          </a:p>
          <a:p>
            <a:pPr eaLnBrk="1" hangingPunct="1">
              <a:lnSpc>
                <a:spcPct val="80000"/>
              </a:lnSpc>
              <a:buFontTx/>
              <a:buNone/>
            </a:pPr>
            <a:r>
              <a:rPr lang="en-US" sz="1600" b="1" dirty="0" smtClean="0"/>
              <a:t> </a:t>
            </a:r>
            <a:r>
              <a:rPr lang="en-US" sz="1600" b="1" dirty="0" smtClean="0"/>
              <a:t>	I choose to _____/ not to _____ make such a statement.</a:t>
            </a:r>
            <a:r>
              <a:rPr lang="en-US" sz="2000" b="1" dirty="0" smtClean="0"/>
              <a:t> </a:t>
            </a:r>
          </a:p>
          <a:p>
            <a:pPr eaLnBrk="1" hangingPunct="1">
              <a:lnSpc>
                <a:spcPct val="80000"/>
              </a:lnSpc>
              <a:buFontTx/>
              <a:buNone/>
            </a:pPr>
            <a:endParaRPr lang="en-US" sz="2000" b="1" dirty="0" smtClean="0"/>
          </a:p>
          <a:p>
            <a:pPr eaLnBrk="1" hangingPunct="1">
              <a:lnSpc>
                <a:spcPct val="80000"/>
              </a:lnSpc>
              <a:buFontTx/>
              <a:buNone/>
            </a:pPr>
            <a:r>
              <a:rPr lang="en-US" sz="2000" b="1" dirty="0" smtClean="0"/>
              <a:t>	________________________      ______________________</a:t>
            </a:r>
          </a:p>
          <a:p>
            <a:pPr eaLnBrk="1" hangingPunct="1">
              <a:lnSpc>
                <a:spcPct val="80000"/>
              </a:lnSpc>
              <a:buFontTx/>
              <a:buNone/>
            </a:pPr>
            <a:r>
              <a:rPr lang="en-US" sz="2000" b="1" dirty="0" smtClean="0"/>
              <a:t>	Marine                            date       Commanding Officer     date</a:t>
            </a:r>
          </a:p>
        </p:txBody>
      </p:sp>
      <p:pic>
        <p:nvPicPr>
          <p:cNvPr id="9220" name="Picture 3" descr="2nd Marine Aircraft Wing">
            <a:hlinkClick r:id="rId3" tooltip="Click here to return the Homepage."/>
          </p:cNvPr>
          <p:cNvPicPr>
            <a:picLocks noChangeAspect="1" noChangeArrowheads="1"/>
          </p:cNvPicPr>
          <p:nvPr/>
        </p:nvPicPr>
        <p:blipFill>
          <a:blip r:embed="rId4" cstate="print"/>
          <a:srcRect/>
          <a:stretch>
            <a:fillRect/>
          </a:stretch>
        </p:blipFill>
        <p:spPr bwMode="auto">
          <a:xfrm>
            <a:off x="4267200" y="0"/>
            <a:ext cx="4876800" cy="649288"/>
          </a:xfrm>
          <a:prstGeom prst="rect">
            <a:avLst/>
          </a:prstGeom>
          <a:noFill/>
          <a:ln w="9525">
            <a:noFill/>
            <a:miter lim="800000"/>
            <a:headEnd/>
            <a:tailEnd/>
          </a:ln>
        </p:spPr>
      </p:pic>
      <p:pic>
        <p:nvPicPr>
          <p:cNvPr id="9221" name="Picture 2" descr="Marine Corps Air Station Cherry Point">
            <a:hlinkClick r:id="rId5" tooltip="Click here to return the Homepage."/>
          </p:cNvPr>
          <p:cNvPicPr>
            <a:picLocks noChangeAspect="1" noChangeArrowheads="1"/>
          </p:cNvPicPr>
          <p:nvPr/>
        </p:nvPicPr>
        <p:blipFill>
          <a:blip r:embed="rId6" cstate="print"/>
          <a:srcRect/>
          <a:stretch>
            <a:fillRect/>
          </a:stretch>
        </p:blipFill>
        <p:spPr bwMode="auto">
          <a:xfrm>
            <a:off x="0" y="0"/>
            <a:ext cx="4267200" cy="6556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143000" y="914400"/>
            <a:ext cx="6400800" cy="685800"/>
          </a:xfrm>
        </p:spPr>
        <p:txBody>
          <a:bodyPr/>
          <a:lstStyle/>
          <a:p>
            <a:pPr algn="l" eaLnBrk="1" hangingPunct="1"/>
            <a:r>
              <a:rPr lang="en-US" sz="3200" dirty="0" smtClean="0">
                <a:solidFill>
                  <a:schemeClr val="accent2"/>
                </a:solidFill>
              </a:rPr>
              <a:t>Sample 6105 = Failure to Correct</a:t>
            </a:r>
          </a:p>
        </p:txBody>
      </p:sp>
      <p:sp>
        <p:nvSpPr>
          <p:cNvPr id="10243" name="Rectangle 3"/>
          <p:cNvSpPr>
            <a:spLocks noGrp="1" noChangeArrowheads="1"/>
          </p:cNvSpPr>
          <p:nvPr>
            <p:ph type="body" idx="1"/>
          </p:nvPr>
        </p:nvSpPr>
        <p:spPr>
          <a:xfrm>
            <a:off x="228600" y="1828800"/>
            <a:ext cx="8001000" cy="4419600"/>
          </a:xfrm>
        </p:spPr>
        <p:txBody>
          <a:bodyPr/>
          <a:lstStyle/>
          <a:p>
            <a:pPr eaLnBrk="1" hangingPunct="1">
              <a:lnSpc>
                <a:spcPct val="80000"/>
              </a:lnSpc>
              <a:buFontTx/>
              <a:buNone/>
            </a:pPr>
            <a:r>
              <a:rPr lang="en-US" sz="2000" b="1" dirty="0" smtClean="0"/>
              <a:t>	</a:t>
            </a:r>
            <a:r>
              <a:rPr lang="en-US" sz="1600" b="1" u="sng" dirty="0" smtClean="0"/>
              <a:t>( date )</a:t>
            </a:r>
            <a:r>
              <a:rPr lang="en-US" sz="1600" b="1" dirty="0" smtClean="0"/>
              <a:t>:  Counseled this date concerning the following deficiencies:  You were U/A from PT at 0530 on 20021203.</a:t>
            </a:r>
            <a:r>
              <a:rPr lang="en-US" sz="2000" b="1" dirty="0" smtClean="0"/>
              <a:t> </a:t>
            </a:r>
            <a:r>
              <a:rPr lang="en-US" sz="2000" b="1" dirty="0"/>
              <a:t>Specific recommendations for corrective action are: </a:t>
            </a:r>
            <a:r>
              <a:rPr lang="en-US" sz="1600" b="1" dirty="0" smtClean="0"/>
              <a:t> </a:t>
            </a:r>
            <a:r>
              <a:rPr lang="en-US" sz="1600" b="1" dirty="0" smtClean="0"/>
              <a:t>Arrive to all formations 15 minutes prior, obey all orders and regulations under the </a:t>
            </a:r>
            <a:r>
              <a:rPr lang="en-US" sz="1600" b="1" dirty="0"/>
              <a:t>UCMJ and to seek assistance, which is available through the Chain of Command and …SACC, Chaplain, Semper Fit.  </a:t>
            </a:r>
            <a:r>
              <a:rPr lang="en-US" sz="2400" dirty="0" smtClean="0">
                <a:solidFill>
                  <a:srgbClr val="FF0000"/>
                </a:solidFill>
              </a:rPr>
              <a:t>Failure </a:t>
            </a:r>
            <a:r>
              <a:rPr lang="en-US" sz="2400" dirty="0" smtClean="0">
                <a:solidFill>
                  <a:srgbClr val="FF0000"/>
                </a:solidFill>
              </a:rPr>
              <a:t>to take corrective action and any further </a:t>
            </a:r>
            <a:r>
              <a:rPr lang="en-US" sz="2400" dirty="0" smtClean="0">
                <a:solidFill>
                  <a:srgbClr val="FF0000"/>
                </a:solidFill>
              </a:rPr>
              <a:t>violations of the UCMJ, disciplinary action, or incidents requiring formal counseling may </a:t>
            </a:r>
            <a:r>
              <a:rPr lang="en-US" sz="2400" dirty="0" smtClean="0">
                <a:solidFill>
                  <a:srgbClr val="FF0000"/>
                </a:solidFill>
              </a:rPr>
              <a:t>result in judicial </a:t>
            </a:r>
            <a:r>
              <a:rPr lang="en-US" sz="2400" dirty="0" smtClean="0">
                <a:solidFill>
                  <a:srgbClr val="FF0000"/>
                </a:solidFill>
              </a:rPr>
              <a:t>or </a:t>
            </a:r>
            <a:r>
              <a:rPr lang="en-US" sz="2400" dirty="0" smtClean="0">
                <a:solidFill>
                  <a:srgbClr val="FF0000"/>
                </a:solidFill>
              </a:rPr>
              <a:t>adverse administrative action, </a:t>
            </a:r>
            <a:r>
              <a:rPr lang="en-US" sz="2400" dirty="0" smtClean="0">
                <a:solidFill>
                  <a:srgbClr val="FF0000"/>
                </a:solidFill>
              </a:rPr>
              <a:t>including but not limited to administrative separation</a:t>
            </a:r>
            <a:r>
              <a:rPr lang="en-US" sz="1600" b="1" dirty="0" smtClean="0"/>
              <a:t>.  </a:t>
            </a:r>
            <a:r>
              <a:rPr lang="en-US" sz="1600" b="1" dirty="0"/>
              <a:t>I was advised that within 5 working days after acknowledging this entry I may submit a written rebuttal which will be filed on the document side of the service record</a:t>
            </a:r>
            <a:r>
              <a:rPr lang="en-US" sz="1600" b="1" dirty="0" smtClean="0"/>
              <a:t>.</a:t>
            </a:r>
            <a:endParaRPr lang="en-US" sz="1600" b="1" dirty="0" smtClean="0"/>
          </a:p>
          <a:p>
            <a:pPr eaLnBrk="1" hangingPunct="1">
              <a:lnSpc>
                <a:spcPct val="80000"/>
              </a:lnSpc>
              <a:buFontTx/>
              <a:buNone/>
            </a:pPr>
            <a:r>
              <a:rPr lang="en-US" sz="1600" b="1" dirty="0" smtClean="0"/>
              <a:t>	I choose to _____/ not to _____ make such a statement.</a:t>
            </a:r>
            <a:r>
              <a:rPr lang="en-US" sz="2000" b="1" dirty="0" smtClean="0"/>
              <a:t> </a:t>
            </a:r>
          </a:p>
          <a:p>
            <a:pPr eaLnBrk="1" hangingPunct="1">
              <a:lnSpc>
                <a:spcPct val="80000"/>
              </a:lnSpc>
              <a:buFontTx/>
              <a:buNone/>
            </a:pPr>
            <a:endParaRPr lang="en-US" sz="2000" b="1" dirty="0" smtClean="0"/>
          </a:p>
          <a:p>
            <a:pPr eaLnBrk="1" hangingPunct="1">
              <a:lnSpc>
                <a:spcPct val="80000"/>
              </a:lnSpc>
              <a:buFontTx/>
              <a:buNone/>
            </a:pPr>
            <a:r>
              <a:rPr lang="en-US" sz="2000" b="1" dirty="0" smtClean="0"/>
              <a:t>	_______________________      ________________________</a:t>
            </a:r>
          </a:p>
          <a:p>
            <a:pPr eaLnBrk="1" hangingPunct="1">
              <a:lnSpc>
                <a:spcPct val="80000"/>
              </a:lnSpc>
              <a:buFontTx/>
              <a:buNone/>
            </a:pPr>
            <a:r>
              <a:rPr lang="en-US" sz="2000" b="1" dirty="0" smtClean="0"/>
              <a:t>	Marine                          date       Commanding Officer     date</a:t>
            </a:r>
          </a:p>
        </p:txBody>
      </p:sp>
      <p:pic>
        <p:nvPicPr>
          <p:cNvPr id="10244" name="Picture 3" descr="2nd Marine Aircraft Wing">
            <a:hlinkClick r:id="rId3" tooltip="Click here to return the Homepage."/>
          </p:cNvPr>
          <p:cNvPicPr>
            <a:picLocks noChangeAspect="1" noChangeArrowheads="1"/>
          </p:cNvPicPr>
          <p:nvPr/>
        </p:nvPicPr>
        <p:blipFill>
          <a:blip r:embed="rId4" cstate="print"/>
          <a:srcRect/>
          <a:stretch>
            <a:fillRect/>
          </a:stretch>
        </p:blipFill>
        <p:spPr bwMode="auto">
          <a:xfrm>
            <a:off x="4267200" y="0"/>
            <a:ext cx="4876800" cy="649288"/>
          </a:xfrm>
          <a:prstGeom prst="rect">
            <a:avLst/>
          </a:prstGeom>
          <a:noFill/>
          <a:ln w="9525">
            <a:noFill/>
            <a:miter lim="800000"/>
            <a:headEnd/>
            <a:tailEnd/>
          </a:ln>
        </p:spPr>
      </p:pic>
      <p:pic>
        <p:nvPicPr>
          <p:cNvPr id="10245" name="Picture 2" descr="Marine Corps Air Station Cherry Point">
            <a:hlinkClick r:id="rId5" tooltip="Click here to return the Homepage."/>
          </p:cNvPr>
          <p:cNvPicPr>
            <a:picLocks noChangeAspect="1" noChangeArrowheads="1"/>
          </p:cNvPicPr>
          <p:nvPr/>
        </p:nvPicPr>
        <p:blipFill>
          <a:blip r:embed="rId6" cstate="print"/>
          <a:srcRect/>
          <a:stretch>
            <a:fillRect/>
          </a:stretch>
        </p:blipFill>
        <p:spPr bwMode="auto">
          <a:xfrm>
            <a:off x="0" y="0"/>
            <a:ext cx="4267200" cy="6556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905000" y="990600"/>
            <a:ext cx="5486400" cy="609600"/>
          </a:xfrm>
        </p:spPr>
        <p:txBody>
          <a:bodyPr/>
          <a:lstStyle/>
          <a:p>
            <a:pPr eaLnBrk="1" hangingPunct="1"/>
            <a:r>
              <a:rPr lang="en-US" sz="3200" dirty="0" smtClean="0">
                <a:solidFill>
                  <a:schemeClr val="accent2"/>
                </a:solidFill>
              </a:rPr>
              <a:t>Sample 6105 = Separate</a:t>
            </a:r>
          </a:p>
        </p:txBody>
      </p:sp>
      <p:sp>
        <p:nvSpPr>
          <p:cNvPr id="11267" name="Rectangle 3"/>
          <p:cNvSpPr>
            <a:spLocks noGrp="1" noChangeArrowheads="1"/>
          </p:cNvSpPr>
          <p:nvPr>
            <p:ph type="body" idx="1"/>
          </p:nvPr>
        </p:nvSpPr>
        <p:spPr>
          <a:xfrm>
            <a:off x="381000" y="1828800"/>
            <a:ext cx="8001000" cy="4419600"/>
          </a:xfrm>
        </p:spPr>
        <p:txBody>
          <a:bodyPr/>
          <a:lstStyle/>
          <a:p>
            <a:pPr eaLnBrk="1" hangingPunct="1">
              <a:lnSpc>
                <a:spcPct val="80000"/>
              </a:lnSpc>
              <a:buFontTx/>
              <a:buNone/>
            </a:pPr>
            <a:r>
              <a:rPr lang="en-US" sz="2000" b="1" dirty="0" smtClean="0"/>
              <a:t>	</a:t>
            </a:r>
            <a:r>
              <a:rPr lang="en-US" sz="1600" b="1" u="sng" dirty="0" smtClean="0"/>
              <a:t>( date )</a:t>
            </a:r>
            <a:r>
              <a:rPr lang="en-US" sz="1600" b="1" dirty="0" smtClean="0"/>
              <a:t>:  Counseled this date concerning the following deficiencies:  You were U/A from PT at 0530 on 20021203.</a:t>
            </a:r>
            <a:r>
              <a:rPr lang="en-US" sz="2000" b="1" dirty="0" smtClean="0"/>
              <a:t> </a:t>
            </a:r>
            <a:r>
              <a:rPr lang="en-US" sz="2000" b="1" dirty="0"/>
              <a:t>Specific recommendations for corrective action are: </a:t>
            </a:r>
            <a:r>
              <a:rPr lang="en-US" sz="1600" b="1" dirty="0" smtClean="0"/>
              <a:t>Arrive </a:t>
            </a:r>
            <a:r>
              <a:rPr lang="en-US" sz="1600" b="1" dirty="0" smtClean="0"/>
              <a:t>to all formations 15 minutes prior, obey all orders and regulations under the </a:t>
            </a:r>
            <a:r>
              <a:rPr lang="en-US" sz="1600" b="1" dirty="0"/>
              <a:t>UCMJ and to seek assistance, which is available through the Chain of Command and …SACC, Chaplain, Semper Fit. </a:t>
            </a:r>
            <a:r>
              <a:rPr lang="en-US" sz="2400" dirty="0">
                <a:solidFill>
                  <a:srgbClr val="FF0000"/>
                </a:solidFill>
              </a:rPr>
              <a:t>Failure to take corrective action and any further violations of the UCMJ, disciplinary action, or incidents requiring formal counseling may result in judicial or adverse administrative action, including but not limited to administrative </a:t>
            </a:r>
            <a:r>
              <a:rPr lang="en-US" sz="2400" dirty="0" smtClean="0">
                <a:solidFill>
                  <a:srgbClr val="FF0000"/>
                </a:solidFill>
              </a:rPr>
              <a:t>separation.  I understand that I am being processed for the following judicial or adverse administrative action: ____</a:t>
            </a:r>
            <a:r>
              <a:rPr lang="en-US" sz="1600" b="1" dirty="0" smtClean="0"/>
              <a:t>.  </a:t>
            </a:r>
            <a:r>
              <a:rPr lang="en-US" sz="1600" b="1" dirty="0"/>
              <a:t>I was advised that within 5 working days after acknowledging this entry I may submit a written rebuttal which will be filed on the document side of the service record</a:t>
            </a:r>
            <a:r>
              <a:rPr lang="en-US" sz="1600" b="1" dirty="0" smtClean="0"/>
              <a:t>.</a:t>
            </a:r>
          </a:p>
          <a:p>
            <a:pPr eaLnBrk="1" hangingPunct="1">
              <a:lnSpc>
                <a:spcPct val="80000"/>
              </a:lnSpc>
              <a:buFontTx/>
              <a:buNone/>
            </a:pPr>
            <a:r>
              <a:rPr lang="en-US" sz="1600" b="1" dirty="0" smtClean="0"/>
              <a:t> </a:t>
            </a:r>
            <a:r>
              <a:rPr lang="en-US" sz="1600" b="1" dirty="0" smtClean="0"/>
              <a:t>	I choose to _____/ not to _____ make such a statement.</a:t>
            </a:r>
            <a:r>
              <a:rPr lang="en-US" sz="2000" b="1" dirty="0" smtClean="0"/>
              <a:t> </a:t>
            </a:r>
          </a:p>
          <a:p>
            <a:pPr eaLnBrk="1" hangingPunct="1">
              <a:lnSpc>
                <a:spcPct val="80000"/>
              </a:lnSpc>
              <a:buFontTx/>
              <a:buNone/>
            </a:pPr>
            <a:endParaRPr lang="en-US" sz="2000" b="1" dirty="0" smtClean="0"/>
          </a:p>
          <a:p>
            <a:pPr eaLnBrk="1" hangingPunct="1">
              <a:lnSpc>
                <a:spcPct val="80000"/>
              </a:lnSpc>
              <a:buFontTx/>
              <a:buNone/>
            </a:pPr>
            <a:r>
              <a:rPr lang="en-US" sz="2000" b="1" dirty="0" smtClean="0"/>
              <a:t>	______________________      _______________________</a:t>
            </a:r>
          </a:p>
          <a:p>
            <a:pPr eaLnBrk="1" hangingPunct="1">
              <a:lnSpc>
                <a:spcPct val="80000"/>
              </a:lnSpc>
              <a:buFontTx/>
              <a:buNone/>
            </a:pPr>
            <a:r>
              <a:rPr lang="en-US" sz="2000" b="1" dirty="0" smtClean="0"/>
              <a:t>	Marine                          date     Commanding Officer     date</a:t>
            </a:r>
          </a:p>
        </p:txBody>
      </p:sp>
      <p:pic>
        <p:nvPicPr>
          <p:cNvPr id="11268" name="Picture 3" descr="2nd Marine Aircraft Wing">
            <a:hlinkClick r:id="rId3" tooltip="Click here to return the Homepage."/>
          </p:cNvPr>
          <p:cNvPicPr>
            <a:picLocks noChangeAspect="1" noChangeArrowheads="1"/>
          </p:cNvPicPr>
          <p:nvPr/>
        </p:nvPicPr>
        <p:blipFill>
          <a:blip r:embed="rId4" cstate="print"/>
          <a:srcRect/>
          <a:stretch>
            <a:fillRect/>
          </a:stretch>
        </p:blipFill>
        <p:spPr bwMode="auto">
          <a:xfrm>
            <a:off x="4267200" y="0"/>
            <a:ext cx="4876800" cy="649288"/>
          </a:xfrm>
          <a:prstGeom prst="rect">
            <a:avLst/>
          </a:prstGeom>
          <a:noFill/>
          <a:ln w="9525">
            <a:noFill/>
            <a:miter lim="800000"/>
            <a:headEnd/>
            <a:tailEnd/>
          </a:ln>
        </p:spPr>
      </p:pic>
      <p:pic>
        <p:nvPicPr>
          <p:cNvPr id="11269" name="Picture 2" descr="Marine Corps Air Station Cherry Point">
            <a:hlinkClick r:id="rId5" tooltip="Click here to return the Homepage."/>
          </p:cNvPr>
          <p:cNvPicPr>
            <a:picLocks noChangeAspect="1" noChangeArrowheads="1"/>
          </p:cNvPicPr>
          <p:nvPr/>
        </p:nvPicPr>
        <p:blipFill>
          <a:blip r:embed="rId6" cstate="print"/>
          <a:srcRect/>
          <a:stretch>
            <a:fillRect/>
          </a:stretch>
        </p:blipFill>
        <p:spPr bwMode="auto">
          <a:xfrm>
            <a:off x="0" y="0"/>
            <a:ext cx="4267200" cy="6556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838200" y="990600"/>
            <a:ext cx="7162800" cy="685800"/>
          </a:xfrm>
        </p:spPr>
        <p:txBody>
          <a:bodyPr/>
          <a:lstStyle/>
          <a:p>
            <a:pPr algn="l" eaLnBrk="1" hangingPunct="1"/>
            <a:r>
              <a:rPr lang="en-US" sz="3200" dirty="0" smtClean="0">
                <a:solidFill>
                  <a:schemeClr val="accent2"/>
                </a:solidFill>
              </a:rPr>
              <a:t>Sample 6105 = Written Rebuttal/Sign</a:t>
            </a:r>
          </a:p>
        </p:txBody>
      </p:sp>
      <p:sp>
        <p:nvSpPr>
          <p:cNvPr id="13315" name="Rectangle 3"/>
          <p:cNvSpPr>
            <a:spLocks noGrp="1" noChangeArrowheads="1"/>
          </p:cNvSpPr>
          <p:nvPr>
            <p:ph type="body" idx="1"/>
          </p:nvPr>
        </p:nvSpPr>
        <p:spPr>
          <a:xfrm>
            <a:off x="304800" y="1828800"/>
            <a:ext cx="8001000" cy="4114800"/>
          </a:xfrm>
        </p:spPr>
        <p:txBody>
          <a:bodyPr/>
          <a:lstStyle/>
          <a:p>
            <a:pPr eaLnBrk="1" hangingPunct="1">
              <a:lnSpc>
                <a:spcPct val="80000"/>
              </a:lnSpc>
              <a:buFontTx/>
              <a:buNone/>
            </a:pPr>
            <a:r>
              <a:rPr lang="en-US" sz="1800" b="1" dirty="0" smtClean="0"/>
              <a:t>	</a:t>
            </a:r>
            <a:r>
              <a:rPr lang="en-US" sz="1600" b="1" u="sng" dirty="0" smtClean="0"/>
              <a:t>( date )</a:t>
            </a:r>
            <a:r>
              <a:rPr lang="en-US" sz="1600" b="1" dirty="0" smtClean="0"/>
              <a:t>:  Counseled this date concerning the following deficiencies:  You were U/A from PT at 0530 on 20021203. </a:t>
            </a:r>
            <a:r>
              <a:rPr lang="en-US" sz="1600" b="1" dirty="0"/>
              <a:t>Specific recommendations for corrective action are: </a:t>
            </a:r>
            <a:r>
              <a:rPr lang="en-US" sz="1600" b="1" dirty="0" smtClean="0"/>
              <a:t>  </a:t>
            </a:r>
            <a:r>
              <a:rPr lang="en-US" sz="1600" b="1" dirty="0" smtClean="0"/>
              <a:t>Arrive to all formations 15 minutes early, obey all orders and regulations under the UCMJ.  Assistance is available through the Chain of Command, SACC, Chaplain, Semper Fit.  Failure to take corrective action and any further violations may result in judicial proceedings or adverse administrative action.  I understand that I am being recommended for administrative separation for a pattern of misconduct.</a:t>
            </a:r>
            <a:r>
              <a:rPr lang="en-US" sz="1400" b="1" dirty="0" smtClean="0"/>
              <a:t>   </a:t>
            </a:r>
            <a:r>
              <a:rPr lang="en-US" sz="2000" dirty="0">
                <a:solidFill>
                  <a:srgbClr val="FF0000"/>
                </a:solidFill>
              </a:rPr>
              <a:t>II was advised that within 5 working days after acknowledging this entry I may submit a written rebuttal which will be filed on the document side of the service record</a:t>
            </a:r>
            <a:r>
              <a:rPr lang="en-US" sz="2000" dirty="0" smtClean="0">
                <a:solidFill>
                  <a:srgbClr val="FF0000"/>
                </a:solidFill>
              </a:rPr>
              <a:t>.</a:t>
            </a:r>
          </a:p>
          <a:p>
            <a:pPr eaLnBrk="1" hangingPunct="1">
              <a:lnSpc>
                <a:spcPct val="80000"/>
              </a:lnSpc>
              <a:buFontTx/>
              <a:buNone/>
            </a:pPr>
            <a:r>
              <a:rPr lang="en-US" sz="2000" dirty="0" smtClean="0">
                <a:solidFill>
                  <a:srgbClr val="FF0000"/>
                </a:solidFill>
              </a:rPr>
              <a:t> </a:t>
            </a:r>
            <a:r>
              <a:rPr lang="en-US" sz="2000" dirty="0" smtClean="0">
                <a:solidFill>
                  <a:srgbClr val="FF0000"/>
                </a:solidFill>
              </a:rPr>
              <a:t>	I choose to _____/ not to _____ make such a statement</a:t>
            </a:r>
            <a:r>
              <a:rPr lang="en-US" sz="2000" dirty="0" smtClean="0"/>
              <a:t>. </a:t>
            </a:r>
          </a:p>
          <a:p>
            <a:pPr eaLnBrk="1" hangingPunct="1">
              <a:lnSpc>
                <a:spcPct val="80000"/>
              </a:lnSpc>
              <a:buFontTx/>
              <a:buNone/>
            </a:pPr>
            <a:endParaRPr lang="en-US" sz="2000" dirty="0" smtClean="0"/>
          </a:p>
          <a:p>
            <a:pPr eaLnBrk="1" hangingPunct="1">
              <a:lnSpc>
                <a:spcPct val="80000"/>
              </a:lnSpc>
              <a:buFontTx/>
              <a:buNone/>
            </a:pPr>
            <a:r>
              <a:rPr lang="en-US" sz="1800" b="1" dirty="0" smtClean="0"/>
              <a:t>	_______________________      ________________________</a:t>
            </a:r>
          </a:p>
          <a:p>
            <a:pPr eaLnBrk="1" hangingPunct="1">
              <a:lnSpc>
                <a:spcPct val="80000"/>
              </a:lnSpc>
              <a:buFontTx/>
              <a:buNone/>
            </a:pPr>
            <a:r>
              <a:rPr lang="en-US" sz="1800" b="1" dirty="0" smtClean="0"/>
              <a:t>	Marine                           date      Commanding Officer     date</a:t>
            </a:r>
          </a:p>
        </p:txBody>
      </p:sp>
      <p:pic>
        <p:nvPicPr>
          <p:cNvPr id="13316" name="Picture 3" descr="2nd Marine Aircraft Wing">
            <a:hlinkClick r:id="rId3" tooltip="Click here to return the Homepage."/>
          </p:cNvPr>
          <p:cNvPicPr>
            <a:picLocks noChangeAspect="1" noChangeArrowheads="1"/>
          </p:cNvPicPr>
          <p:nvPr/>
        </p:nvPicPr>
        <p:blipFill>
          <a:blip r:embed="rId4" cstate="print"/>
          <a:srcRect/>
          <a:stretch>
            <a:fillRect/>
          </a:stretch>
        </p:blipFill>
        <p:spPr bwMode="auto">
          <a:xfrm>
            <a:off x="4267200" y="0"/>
            <a:ext cx="4876800" cy="649288"/>
          </a:xfrm>
          <a:prstGeom prst="rect">
            <a:avLst/>
          </a:prstGeom>
          <a:noFill/>
          <a:ln w="9525">
            <a:noFill/>
            <a:miter lim="800000"/>
            <a:headEnd/>
            <a:tailEnd/>
          </a:ln>
        </p:spPr>
      </p:pic>
      <p:pic>
        <p:nvPicPr>
          <p:cNvPr id="13317" name="Picture 2" descr="Marine Corps Air Station Cherry Point">
            <a:hlinkClick r:id="rId5" tooltip="Click here to return the Homepage."/>
          </p:cNvPr>
          <p:cNvPicPr>
            <a:picLocks noChangeAspect="1" noChangeArrowheads="1"/>
          </p:cNvPicPr>
          <p:nvPr/>
        </p:nvPicPr>
        <p:blipFill>
          <a:blip r:embed="rId6" cstate="print"/>
          <a:srcRect/>
          <a:stretch>
            <a:fillRect/>
          </a:stretch>
        </p:blipFill>
        <p:spPr bwMode="auto">
          <a:xfrm>
            <a:off x="0" y="0"/>
            <a:ext cx="4267200" cy="6556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MCAS CP - 2D MAW">
  <a:themeElements>
    <a:clrScheme name="MCAS CP - 2D MA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CAS CP - 2D MAW">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CAS CP - 2D MA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CAS CP - 2D MAW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CAS CP - 2D MAW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CAS CP - 2D MAW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CAS CP - 2D MAW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CAS CP - 2D MAW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CAS CP - 2D MAW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CAS CP - 2D MAW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CAS CP - 2D MAW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CAS CP - 2D MAW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CAS CP - 2D MAW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CAS CP - 2D MAW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LongProperties xmlns="http://schemas.microsoft.com/office/2006/metadata/long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7E86F48192B0D48AB3F49FE9067A841" ma:contentTypeVersion="0" ma:contentTypeDescription="Create a new document." ma:contentTypeScope="" ma:versionID="9ba544d4c8e36e246bd86a2852110242">
  <xsd:schema xmlns:xsd="http://www.w3.org/2001/XMLSchema" xmlns:p="http://schemas.microsoft.com/office/2006/metadata/properties" xmlns:ns2="1d5689a0-2d13-4b69-bbdb-04d67830e767" targetNamespace="http://schemas.microsoft.com/office/2006/metadata/properties" ma:root="true" ma:fieldsID="30413d50c92d41049910ba9fc5ce876b" ns2:_="">
    <xsd:import namespace="1d5689a0-2d13-4b69-bbdb-04d67830e767"/>
    <xsd:element name="properties">
      <xsd:complexType>
        <xsd:sequence>
          <xsd:element name="documentManagement">
            <xsd:complexType>
              <xsd:all>
                <xsd:element ref="ns2:JLCFileType"/>
              </xsd:all>
            </xsd:complexType>
          </xsd:element>
        </xsd:sequence>
      </xsd:complexType>
    </xsd:element>
  </xsd:schema>
  <xsd:schema xmlns:xsd="http://www.w3.org/2001/XMLSchema" xmlns:dms="http://schemas.microsoft.com/office/2006/documentManagement/types" targetNamespace="1d5689a0-2d13-4b69-bbdb-04d67830e767" elementFormDefault="qualified">
    <xsd:import namespace="http://schemas.microsoft.com/office/2006/documentManagement/types"/>
    <xsd:element name="JLCFileType" ma:index="8" ma:displayName="JLCFileType" ma:default="Admin" ma:description="The type of file to be uploaded." ma:format="Dropdown" ma:internalName="JLCFileType">
      <xsd:simpleType>
        <xsd:restriction base="dms:Choice">
          <xsd:enumeration value="Admin"/>
          <xsd:enumeration value="Invest"/>
          <xsd:enumeration value="Claims"/>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4.xml><?xml version="1.0" encoding="utf-8"?>
<p:properties xmlns:p="http://schemas.microsoft.com/office/2006/metadata/properties" xmlns:xsi="http://www.w3.org/2001/XMLSchema-instance">
  <documentManagement>
    <JLCFileType xmlns="1d5689a0-2d13-4b69-bbdb-04d67830e767">Admin</JLCFileType>
  </documentManagement>
</p:properties>
</file>

<file path=customXml/itemProps1.xml><?xml version="1.0" encoding="utf-8"?>
<ds:datastoreItem xmlns:ds="http://schemas.openxmlformats.org/officeDocument/2006/customXml" ds:itemID="{B49838AC-0601-4105-8383-7F00D1CE27C8}">
  <ds:schemaRefs>
    <ds:schemaRef ds:uri="http://schemas.microsoft.com/sharepoint/v3/contenttype/forms"/>
  </ds:schemaRefs>
</ds:datastoreItem>
</file>

<file path=customXml/itemProps2.xml><?xml version="1.0" encoding="utf-8"?>
<ds:datastoreItem xmlns:ds="http://schemas.openxmlformats.org/officeDocument/2006/customXml" ds:itemID="{F1353C59-7BB2-446A-87DE-DDED57FED397}">
  <ds:schemaRefs>
    <ds:schemaRef ds:uri="http://schemas.microsoft.com/office/2006/metadata/longProperties"/>
  </ds:schemaRefs>
</ds:datastoreItem>
</file>

<file path=customXml/itemProps3.xml><?xml version="1.0" encoding="utf-8"?>
<ds:datastoreItem xmlns:ds="http://schemas.openxmlformats.org/officeDocument/2006/customXml" ds:itemID="{6365C838-D296-498E-BE5D-0A0B5BF516C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d5689a0-2d13-4b69-bbdb-04d67830e767"/>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4.xml><?xml version="1.0" encoding="utf-8"?>
<ds:datastoreItem xmlns:ds="http://schemas.openxmlformats.org/officeDocument/2006/customXml" ds:itemID="{E3E903CE-AFFD-4C10-A2C8-8E8F645D09EE}">
  <ds:schemaRefs>
    <ds:schemaRef ds:uri="http://schemas.microsoft.com/office/2006/documentManagement/types"/>
    <ds:schemaRef ds:uri="http://purl.org/dc/elements/1.1/"/>
    <ds:schemaRef ds:uri="http://www.w3.org/XML/1998/namespace"/>
    <ds:schemaRef ds:uri="http://schemas.openxmlformats.org/package/2006/metadata/core-properties"/>
    <ds:schemaRef ds:uri="http://purl.org/dc/dcmitype/"/>
    <ds:schemaRef ds:uri="1d5689a0-2d13-4b69-bbdb-04d67830e767"/>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405</TotalTime>
  <Words>178</Words>
  <Application>Microsoft Office PowerPoint</Application>
  <PresentationFormat>On-screen Show (4:3)</PresentationFormat>
  <Paragraphs>87</Paragraphs>
  <Slides>12</Slides>
  <Notes>11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MCAS CP - 2D MAW</vt:lpstr>
      <vt:lpstr>6105 Counseling  CWO3 Walls  Legal Services Support Team MCAS Cherry Point   Administrative Law Section</vt:lpstr>
      <vt:lpstr>6105 Counseling</vt:lpstr>
      <vt:lpstr>Parts of a Counseling Entry</vt:lpstr>
      <vt:lpstr>Sample 6105 = Notification</vt:lpstr>
      <vt:lpstr>Sample 6105 = Corrective Action</vt:lpstr>
      <vt:lpstr>Sample 6105 = Assistance Available</vt:lpstr>
      <vt:lpstr>Sample 6105 = Failure to Correct</vt:lpstr>
      <vt:lpstr>Sample 6105 = Separate</vt:lpstr>
      <vt:lpstr>Sample 6105 = Written Rebuttal/Sign</vt:lpstr>
      <vt:lpstr>PowerPoint Presentation</vt:lpstr>
      <vt:lpstr>PowerPoint Presentation</vt:lpstr>
      <vt:lpstr>Questions ?</vt:lpstr>
    </vt:vector>
  </TitlesOfParts>
  <Company>NMCI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6105 Counseling - PowerPoint - 20120412.ppt</dc:title>
  <dc:creator>james.r.walls</dc:creator>
  <cp:lastModifiedBy>Walls CWO3 James R</cp:lastModifiedBy>
  <cp:revision>25</cp:revision>
  <dcterms:created xsi:type="dcterms:W3CDTF">2010-09-23T21:02:55Z</dcterms:created>
  <dcterms:modified xsi:type="dcterms:W3CDTF">2014-08-05T19:32:35Z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Document</vt:lpwstr>
  </property>
  <property fmtid="{D5CDD505-2E9C-101B-9397-08002B2CF9AE}" pid="3" name="display_urn:schemas-microsoft-com:office:office#Editor">
    <vt:lpwstr>System Account</vt:lpwstr>
  </property>
  <property fmtid="{D5CDD505-2E9C-101B-9397-08002B2CF9AE}" pid="4" name="xd_Signature">
    <vt:lpwstr/>
  </property>
  <property fmtid="{D5CDD505-2E9C-101B-9397-08002B2CF9AE}" pid="5" name="display_urn:schemas-microsoft-com:office:office#Author">
    <vt:lpwstr>System Account</vt:lpwstr>
  </property>
  <property fmtid="{D5CDD505-2E9C-101B-9397-08002B2CF9AE}" pid="6" name="TemplateUrl">
    <vt:lpwstr/>
  </property>
  <property fmtid="{D5CDD505-2E9C-101B-9397-08002B2CF9AE}" pid="7" name="xd_ProgID">
    <vt:lpwstr/>
  </property>
  <property fmtid="{D5CDD505-2E9C-101B-9397-08002B2CF9AE}" pid="8" name="_SourceUrl">
    <vt:lpwstr/>
  </property>
</Properties>
</file>